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66" r:id="rId3"/>
  </p:sldMasterIdLst>
  <p:notesMasterIdLst>
    <p:notesMasterId r:id="rId75"/>
  </p:notesMasterIdLst>
  <p:handoutMasterIdLst>
    <p:handoutMasterId r:id="rId76"/>
  </p:handoutMasterIdLst>
  <p:sldIdLst>
    <p:sldId id="497" r:id="rId4"/>
    <p:sldId id="398" r:id="rId5"/>
    <p:sldId id="391" r:id="rId6"/>
    <p:sldId id="431" r:id="rId7"/>
    <p:sldId id="430" r:id="rId8"/>
    <p:sldId id="432" r:id="rId9"/>
    <p:sldId id="433" r:id="rId10"/>
    <p:sldId id="434" r:id="rId11"/>
    <p:sldId id="428" r:id="rId12"/>
    <p:sldId id="435" r:id="rId13"/>
    <p:sldId id="436" r:id="rId14"/>
    <p:sldId id="437" r:id="rId15"/>
    <p:sldId id="438" r:id="rId16"/>
    <p:sldId id="440" r:id="rId17"/>
    <p:sldId id="439" r:id="rId18"/>
    <p:sldId id="441" r:id="rId19"/>
    <p:sldId id="442" r:id="rId20"/>
    <p:sldId id="443" r:id="rId21"/>
    <p:sldId id="444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52" r:id="rId30"/>
    <p:sldId id="454" r:id="rId31"/>
    <p:sldId id="455" r:id="rId32"/>
    <p:sldId id="457" r:id="rId33"/>
    <p:sldId id="458" r:id="rId34"/>
    <p:sldId id="459" r:id="rId35"/>
    <p:sldId id="460" r:id="rId36"/>
    <p:sldId id="461" r:id="rId37"/>
    <p:sldId id="462" r:id="rId38"/>
    <p:sldId id="456" r:id="rId39"/>
    <p:sldId id="463" r:id="rId40"/>
    <p:sldId id="464" r:id="rId41"/>
    <p:sldId id="465" r:id="rId42"/>
    <p:sldId id="466" r:id="rId43"/>
    <p:sldId id="467" r:id="rId44"/>
    <p:sldId id="468" r:id="rId45"/>
    <p:sldId id="469" r:id="rId46"/>
    <p:sldId id="470" r:id="rId47"/>
    <p:sldId id="471" r:id="rId48"/>
    <p:sldId id="472" r:id="rId49"/>
    <p:sldId id="473" r:id="rId50"/>
    <p:sldId id="474" r:id="rId51"/>
    <p:sldId id="475" r:id="rId52"/>
    <p:sldId id="476" r:id="rId53"/>
    <p:sldId id="477" r:id="rId54"/>
    <p:sldId id="478" r:id="rId55"/>
    <p:sldId id="479" r:id="rId56"/>
    <p:sldId id="480" r:id="rId57"/>
    <p:sldId id="481" r:id="rId58"/>
    <p:sldId id="482" r:id="rId59"/>
    <p:sldId id="483" r:id="rId60"/>
    <p:sldId id="484" r:id="rId61"/>
    <p:sldId id="485" r:id="rId62"/>
    <p:sldId id="486" r:id="rId63"/>
    <p:sldId id="487" r:id="rId64"/>
    <p:sldId id="488" r:id="rId65"/>
    <p:sldId id="489" r:id="rId66"/>
    <p:sldId id="490" r:id="rId67"/>
    <p:sldId id="491" r:id="rId68"/>
    <p:sldId id="492" r:id="rId69"/>
    <p:sldId id="493" r:id="rId70"/>
    <p:sldId id="494" r:id="rId71"/>
    <p:sldId id="495" r:id="rId72"/>
    <p:sldId id="496" r:id="rId73"/>
    <p:sldId id="388" r:id="rId74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pos="5329">
          <p15:clr>
            <a:srgbClr val="A4A3A4"/>
          </p15:clr>
        </p15:guide>
        <p15:guide id="4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41">
          <p15:clr>
            <a:srgbClr val="A4A3A4"/>
          </p15:clr>
        </p15:guide>
        <p15:guide id="4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3399"/>
    <a:srgbClr val="FFCCCC"/>
    <a:srgbClr val="FFCCFF"/>
    <a:srgbClr val="ED7A68"/>
    <a:srgbClr val="FFBFBB"/>
    <a:srgbClr val="598377"/>
    <a:srgbClr val="F1FFF3"/>
    <a:srgbClr val="F1F7F3"/>
    <a:srgbClr val="4AB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118" d="100"/>
          <a:sy n="118" d="100"/>
        </p:scale>
        <p:origin x="328" y="56"/>
      </p:cViewPr>
      <p:guideLst>
        <p:guide orient="horz" pos="2205"/>
        <p:guide orient="horz" pos="618"/>
        <p:guide pos="5329"/>
        <p:guide pos="4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EC479-5CD3-49DB-8E01-75FE858C9593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A098-1340-411A-8806-E8DFC309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11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AACD1-D2EF-4AD6-85F0-F1DC92863551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554EB-A0AF-4714-9A56-6E72806DA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838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4222903"/>
            <a:ext cx="7991475" cy="158806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 교안의 저작권은 저자인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에게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교수님과 </a:t>
            </a:r>
            <a:r>
              <a:rPr kumimoji="0" lang="ko-KR" altLang="en-US" sz="1400" u="none" dirty="0" err="1">
                <a:solidFill>
                  <a:srgbClr val="222222"/>
                </a:solidFill>
                <a:ea typeface="맑은 고딕" pitchFamily="50" charset="-127"/>
              </a:rPr>
              <a:t>강사님께만</a:t>
            </a: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 강의 보조자료로 제공되는 것으로 무단으로 전제하거나 학습자에게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332656"/>
            <a:ext cx="8616934" cy="6264695"/>
          </a:xfrm>
          <a:prstGeom prst="roundRect">
            <a:avLst>
              <a:gd name="adj" fmla="val 1709"/>
            </a:avLst>
          </a:prstGeom>
          <a:noFill/>
          <a:ln w="539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C5E141-F003-45C2-A4F6-A53321F5C4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3209" y="5762799"/>
            <a:ext cx="817866" cy="715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BE39C0-CFEC-4249-92BD-D6E01B4E4A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2828" y="548680"/>
            <a:ext cx="7968247" cy="343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9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7" y="109441"/>
            <a:ext cx="5884889" cy="67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14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29778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buFont typeface="Wingdings" panose="05000000000000000000" pitchFamily="2" charset="2"/>
              <a:buChar char="v"/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1583705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75500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0328" b="-269"/>
          <a:stretch/>
        </p:blipFill>
        <p:spPr>
          <a:xfrm>
            <a:off x="5866101" y="44624"/>
            <a:ext cx="3275856" cy="276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3E55E-5465-418B-929A-AF1452E546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334428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ED7A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ED7A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BF1DE-437E-469B-9445-833777DA7272}"/>
              </a:ext>
            </a:extLst>
          </p:cNvPr>
          <p:cNvSpPr txBox="1"/>
          <p:nvPr userDrawn="1"/>
        </p:nvSpPr>
        <p:spPr>
          <a:xfrm>
            <a:off x="1966958" y="296509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D7A68"/>
                </a:solidFill>
              </a:rPr>
              <a:t>오늘은 어제보다 반드시 좋은 날이 될 것입니다</a:t>
            </a:r>
            <a:r>
              <a:rPr lang="en-US" altLang="ko-KR" dirty="0">
                <a:solidFill>
                  <a:srgbClr val="ED7A68"/>
                </a:solidFill>
              </a:rPr>
              <a:t>.</a:t>
            </a:r>
            <a:endParaRPr lang="ko-KR" altLang="en-US" dirty="0">
              <a:solidFill>
                <a:srgbClr val="ED7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7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33882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404813"/>
            <a:ext cx="8497887" cy="6048375"/>
          </a:xfrm>
          <a:prstGeom prst="roundRect">
            <a:avLst>
              <a:gd name="adj" fmla="val 3212"/>
            </a:avLst>
          </a:prstGeom>
          <a:noFill/>
          <a:ln w="53975">
            <a:solidFill>
              <a:srgbClr val="59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759" y="839042"/>
            <a:ext cx="2207491" cy="150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477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7" y="109441"/>
            <a:ext cx="5884889" cy="67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2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391207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buFont typeface="Wingdings" panose="05000000000000000000" pitchFamily="2" charset="2"/>
              <a:buChar char="v"/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1583705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870837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0328" b="-269"/>
          <a:stretch/>
        </p:blipFill>
        <p:spPr>
          <a:xfrm>
            <a:off x="5866101" y="44624"/>
            <a:ext cx="3275856" cy="276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57691A-1989-4E0A-92A0-C0FBCB43C4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334428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ED7A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ED7A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D6F0C-184D-421F-8ABD-8D599F249A8A}"/>
              </a:ext>
            </a:extLst>
          </p:cNvPr>
          <p:cNvSpPr txBox="1"/>
          <p:nvPr userDrawn="1"/>
        </p:nvSpPr>
        <p:spPr>
          <a:xfrm>
            <a:off x="1966958" y="296509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D7A68"/>
                </a:solidFill>
              </a:rPr>
              <a:t>오늘은 어제보다 반드시 좋은 날이 될 것입니다</a:t>
            </a:r>
            <a:r>
              <a:rPr lang="en-US" altLang="ko-KR" dirty="0">
                <a:solidFill>
                  <a:srgbClr val="ED7A68"/>
                </a:solidFill>
              </a:rPr>
              <a:t>.</a:t>
            </a:r>
            <a:endParaRPr lang="ko-KR" altLang="en-US" dirty="0">
              <a:solidFill>
                <a:srgbClr val="ED7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6018500" y="4994012"/>
            <a:ext cx="2605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표준 입출력 함수</a:t>
            </a:r>
            <a:endParaRPr kumimoji="1" lang="en-US" altLang="ko-KR" sz="2800" b="1" kern="1200" spc="-300" dirty="0">
              <a:solidFill>
                <a:srgbClr val="598377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6660232" y="4293096"/>
            <a:ext cx="1891460" cy="707886"/>
          </a:xfrm>
          <a:prstGeom prst="rect">
            <a:avLst/>
          </a:prstGeom>
        </p:spPr>
        <p:txBody>
          <a:bodyPr wrap="square" lIns="0" r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dist" eaLnBrk="1" latinLnBrk="1" hangingPunct="1">
              <a:defRPr/>
            </a:pPr>
            <a:r>
              <a:rPr kumimoji="1" lang="en-US" altLang="ko-KR" sz="2800" b="0" kern="1200" spc="-15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Chapter</a:t>
            </a:r>
            <a:r>
              <a:rPr kumimoji="1" lang="en-US" altLang="ko-KR" sz="2800" b="0" kern="1200" spc="-150" baseline="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4000" b="1" spc="-150" dirty="0">
                <a:solidFill>
                  <a:srgbClr val="ED7A68"/>
                </a:solidFill>
                <a:ea typeface="맑은 고딕" panose="020B0503020000020004" pitchFamily="50" charset="-127"/>
              </a:rPr>
              <a:t>03</a:t>
            </a:r>
            <a:endParaRPr lang="ko-KR" altLang="en-US" sz="4000" b="1" dirty="0">
              <a:solidFill>
                <a:srgbClr val="ED7A68"/>
              </a:solidFill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B0C0CB-1EFA-4FD5-B71C-A73FF01ACE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38"/>
            <a:ext cx="9144000" cy="394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73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0"/>
            <a:ext cx="9144000" cy="617311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C00000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/71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30C15C9B-1F04-4D62-A656-27B59E6B8C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836711"/>
            <a:ext cx="8642350" cy="5690999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418171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131918" y="457740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  <a:ea typeface="+mn-ea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/71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F3A43F-DAC9-4D52-B461-961613212BCF}"/>
              </a:ext>
            </a:extLst>
          </p:cNvPr>
          <p:cNvSpPr/>
          <p:nvPr userDrawn="1"/>
        </p:nvSpPr>
        <p:spPr>
          <a:xfrm>
            <a:off x="239033" y="0"/>
            <a:ext cx="720080" cy="951334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77CCE-A086-4E6C-8AC7-3631D3576496}"/>
              </a:ext>
            </a:extLst>
          </p:cNvPr>
          <p:cNvSpPr txBox="1"/>
          <p:nvPr userDrawn="1"/>
        </p:nvSpPr>
        <p:spPr>
          <a:xfrm>
            <a:off x="211978" y="55446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SECTION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6085B7D3-10EB-4807-AAE0-3585B2A959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00318"/>
            <a:ext cx="8642350" cy="5297034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>
                <a:solidFill>
                  <a:srgbClr val="FF3399"/>
                </a:solidFill>
              </a:defRPr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82745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  <a:ea typeface="+mn-ea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/71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6085B7D3-10EB-4807-AAE0-3585B2A959A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0825" y="548680"/>
            <a:ext cx="8642350" cy="5904656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>
                <a:solidFill>
                  <a:srgbClr val="FF3399"/>
                </a:solidFill>
              </a:defRPr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490889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789C1E2B-2397-48F3-A14A-758CE267313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/70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79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075C79-3BA8-4BBF-9EE3-3C0F87F72DD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933056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49BD-C64F-4373-BF70-30E5B3D8B5BE}"/>
              </a:ext>
            </a:extLst>
          </p:cNvPr>
          <p:cNvSpPr txBox="1"/>
          <p:nvPr userDrawn="1"/>
        </p:nvSpPr>
        <p:spPr>
          <a:xfrm>
            <a:off x="2056731" y="3347700"/>
            <a:ext cx="503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성공과 실패는 모두 나의 선택에서 시작됩니다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4E25F-312D-46F1-B18D-2426EE871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1966" y="960424"/>
            <a:ext cx="2100065" cy="1909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0045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468313" y="1628775"/>
            <a:ext cx="8207375" cy="46085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3767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33882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404813"/>
            <a:ext cx="8497887" cy="6048375"/>
          </a:xfrm>
          <a:prstGeom prst="roundRect">
            <a:avLst>
              <a:gd name="adj" fmla="val 3212"/>
            </a:avLst>
          </a:prstGeom>
          <a:noFill/>
          <a:ln w="53975">
            <a:solidFill>
              <a:srgbClr val="59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759" y="839042"/>
            <a:ext cx="2207491" cy="150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58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02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4" r:id="rId3"/>
    <p:sldLayoutId id="2147483679" r:id="rId4"/>
    <p:sldLayoutId id="2147483680" r:id="rId5"/>
    <p:sldLayoutId id="2147483678" r:id="rId6"/>
    <p:sldLayoutId id="2147483663" r:id="rId7"/>
    <p:sldLayoutId id="2147483665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84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23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830292-312F-4DF9-AEC8-245FCE036118}"/>
              </a:ext>
            </a:extLst>
          </p:cNvPr>
          <p:cNvSpPr/>
          <p:nvPr/>
        </p:nvSpPr>
        <p:spPr>
          <a:xfrm>
            <a:off x="2915816" y="5000982"/>
            <a:ext cx="5707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PHP </a:t>
            </a:r>
            <a:r>
              <a:rPr kumimoji="1" lang="ko-KR" altLang="en-US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파일 시스템</a:t>
            </a:r>
            <a:endParaRPr kumimoji="1" lang="en-US" altLang="ko-KR" sz="2800" b="1" kern="1200" spc="-300" dirty="0">
              <a:solidFill>
                <a:srgbClr val="598377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943BDD-F09F-4061-A34D-8436D0362E91}"/>
              </a:ext>
            </a:extLst>
          </p:cNvPr>
          <p:cNvSpPr/>
          <p:nvPr/>
        </p:nvSpPr>
        <p:spPr>
          <a:xfrm>
            <a:off x="6660232" y="4293096"/>
            <a:ext cx="1891460" cy="707886"/>
          </a:xfrm>
          <a:prstGeom prst="rect">
            <a:avLst/>
          </a:prstGeom>
        </p:spPr>
        <p:txBody>
          <a:bodyPr wrap="square" lIns="0" r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dist" eaLnBrk="1" latinLnBrk="1" hangingPunct="1">
              <a:defRPr/>
            </a:pPr>
            <a:r>
              <a:rPr kumimoji="1" lang="en-US" altLang="ko-KR" sz="2800" b="0" kern="1200" spc="-15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Chapter</a:t>
            </a:r>
            <a:r>
              <a:rPr kumimoji="1" lang="en-US" altLang="ko-KR" sz="2800" b="0" kern="1200" spc="-150" baseline="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4000" b="1" spc="-150" dirty="0">
                <a:solidFill>
                  <a:srgbClr val="ED7A68"/>
                </a:solidFill>
                <a:ea typeface="맑은 고딕" panose="020B0503020000020004" pitchFamily="50" charset="-127"/>
              </a:rPr>
              <a:t>10</a:t>
            </a:r>
            <a:endParaRPr lang="ko-KR" altLang="en-US" sz="4000" b="1" dirty="0">
              <a:solidFill>
                <a:srgbClr val="ED7A68"/>
              </a:solidFill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3EDCB7-E210-4298-B9BB-25F95B73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8"/>
            <a:ext cx="9144000" cy="39401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6497B7-9741-4D3A-A3A7-0FE891DFDDE4}"/>
              </a:ext>
            </a:extLst>
          </p:cNvPr>
          <p:cNvSpPr/>
          <p:nvPr/>
        </p:nvSpPr>
        <p:spPr>
          <a:xfrm>
            <a:off x="8316416" y="6597352"/>
            <a:ext cx="827584" cy="249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616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080120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레지스터 환경변수를 </a:t>
            </a:r>
            <a:r>
              <a:rPr lang="en-US" altLang="ko-KR" dirty="0"/>
              <a:t>Off</a:t>
            </a:r>
            <a:r>
              <a:rPr lang="ko-KR" altLang="en-US" dirty="0"/>
              <a:t>로 설정하였을 때</a:t>
            </a:r>
            <a:endParaRPr lang="en-US" altLang="ko-KR" dirty="0"/>
          </a:p>
          <a:p>
            <a:pPr lvl="2"/>
            <a:r>
              <a:rPr lang="en-US" altLang="ko-KR" dirty="0"/>
              <a:t>php.ini </a:t>
            </a:r>
            <a:r>
              <a:rPr lang="ko-KR" altLang="en-US" dirty="0"/>
              <a:t>환경변수에서 </a:t>
            </a:r>
            <a:r>
              <a:rPr lang="en-US" altLang="ko-KR" dirty="0" err="1"/>
              <a:t>register_globals</a:t>
            </a:r>
            <a:r>
              <a:rPr lang="en-US" altLang="ko-KR" dirty="0"/>
              <a:t>=Off</a:t>
            </a:r>
            <a:r>
              <a:rPr lang="ko-KR" altLang="en-US" dirty="0"/>
              <a:t>로 설정된 상태에서는 </a:t>
            </a:r>
            <a:r>
              <a:rPr lang="en-US" altLang="ko-KR" dirty="0"/>
              <a:t>POST </a:t>
            </a:r>
            <a:r>
              <a:rPr lang="ko-KR" altLang="en-US" dirty="0"/>
              <a:t>방식으로 전송할 때 파일의 색인은 다음 표를 참조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C33136-DB0E-4EBB-90BA-5E2AE48F7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75" y="1916832"/>
            <a:ext cx="8027689" cy="26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41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C62ECE-A278-40CF-85E8-25A69EBE5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36474"/>
            <a:ext cx="7992888" cy="2662232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152128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레지스터 환경변수를 </a:t>
            </a:r>
            <a:r>
              <a:rPr lang="en-US" altLang="ko-KR" dirty="0"/>
              <a:t>On</a:t>
            </a:r>
            <a:r>
              <a:rPr lang="ko-KR" altLang="en-US" dirty="0"/>
              <a:t>로 설정하였을 때</a:t>
            </a:r>
            <a:endParaRPr lang="en-US" altLang="ko-KR" dirty="0"/>
          </a:p>
          <a:p>
            <a:pPr lvl="2"/>
            <a:r>
              <a:rPr lang="en-US" altLang="ko-KR" dirty="0"/>
              <a:t>php.ini </a:t>
            </a:r>
            <a:r>
              <a:rPr lang="ko-KR" altLang="en-US" dirty="0"/>
              <a:t>환경변수에서 </a:t>
            </a:r>
            <a:r>
              <a:rPr lang="en-US" altLang="ko-KR" dirty="0" err="1"/>
              <a:t>register_globals</a:t>
            </a:r>
            <a:r>
              <a:rPr lang="en-US" altLang="ko-KR" dirty="0"/>
              <a:t>=On</a:t>
            </a:r>
            <a:r>
              <a:rPr lang="ko-KR" altLang="en-US" dirty="0"/>
              <a:t>으로 설정된 상태에서는 </a:t>
            </a:r>
            <a:r>
              <a:rPr lang="en-US" altLang="ko-KR" dirty="0"/>
              <a:t>GET </a:t>
            </a:r>
            <a:r>
              <a:rPr lang="ko-KR" altLang="en-US" dirty="0"/>
              <a:t>방식으로 전송할 때 파일의 색인은 다음 표를 참조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67A3E1DC-20E7-4854-8F9D-E6353060FEBB}"/>
              </a:ext>
            </a:extLst>
          </p:cNvPr>
          <p:cNvSpPr txBox="1">
            <a:spLocks/>
          </p:cNvSpPr>
          <p:nvPr/>
        </p:nvSpPr>
        <p:spPr>
          <a:xfrm>
            <a:off x="250825" y="4834372"/>
            <a:ext cx="864235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10-1]</a:t>
            </a:r>
            <a:r>
              <a:rPr lang="ko-KR" altLang="en-US" dirty="0"/>
              <a:t>에서 작성한 파일전송 폼에서 업로드하려는 파일의 정보를 출력하기 위해 다음 예제를 수행</a:t>
            </a:r>
          </a:p>
        </p:txBody>
      </p:sp>
    </p:spTree>
    <p:extLst>
      <p:ext uri="{BB962C8B-B14F-4D97-AF65-F5344CB8AC3E}">
        <p14:creationId xmlns:p14="http://schemas.microsoft.com/office/powerpoint/2010/main" val="804425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DDF87A-E731-46EF-B3C1-ABFFBDF47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2" y="332656"/>
            <a:ext cx="8409335" cy="615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53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AF4FA8-1CF9-4251-923E-E2482D9DF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92696"/>
            <a:ext cx="8496944" cy="218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2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80C2A42-D49A-4A81-BDBF-6CF3183C8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25" y="620688"/>
            <a:ext cx="8410549" cy="599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21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FF68DC9-8846-4D2D-BBC9-A02450C226F2}"/>
              </a:ext>
            </a:extLst>
          </p:cNvPr>
          <p:cNvGrpSpPr/>
          <p:nvPr/>
        </p:nvGrpSpPr>
        <p:grpSpPr>
          <a:xfrm>
            <a:off x="434886" y="548680"/>
            <a:ext cx="8313578" cy="5842072"/>
            <a:chOff x="434886" y="548680"/>
            <a:chExt cx="8313578" cy="584207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CE8D4E4-4A55-4664-99E2-FAEBC1D46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886" y="548680"/>
              <a:ext cx="8313578" cy="121441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5E1C066-5EC9-4DE8-93F3-6AC741ED0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1807382"/>
              <a:ext cx="5975786" cy="4583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6101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관련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47466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3399"/>
                </a:solidFill>
              </a:rPr>
              <a:t>파일의 입출력 </a:t>
            </a:r>
            <a:r>
              <a:rPr lang="ko-KR" altLang="en-US">
                <a:solidFill>
                  <a:srgbClr val="FF3399"/>
                </a:solidFill>
              </a:rPr>
              <a:t>작업은 크게 </a:t>
            </a:r>
            <a:r>
              <a:rPr lang="en-US" altLang="ko-KR" dirty="0">
                <a:solidFill>
                  <a:srgbClr val="FF3399"/>
                </a:solidFill>
              </a:rPr>
              <a:t>3</a:t>
            </a:r>
            <a:r>
              <a:rPr lang="ko-KR" altLang="en-US" dirty="0">
                <a:solidFill>
                  <a:srgbClr val="FF3399"/>
                </a:solidFill>
              </a:rPr>
              <a:t>단계의 과정으로 처리</a:t>
            </a:r>
            <a:endParaRPr lang="en-US" altLang="ko-KR" dirty="0">
              <a:solidFill>
                <a:srgbClr val="FF3399"/>
              </a:solidFill>
            </a:endParaRP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02</a:t>
            </a:r>
            <a:endParaRPr lang="ko-KR" altLang="en-US" sz="3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DA3C9D-564E-461E-86E0-E14F972BF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04864"/>
            <a:ext cx="8315026" cy="234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56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3168352"/>
          </a:xfrm>
        </p:spPr>
        <p:txBody>
          <a:bodyPr>
            <a:normAutofit/>
          </a:bodyPr>
          <a:lstStyle/>
          <a:p>
            <a:r>
              <a:rPr lang="ko-KR" altLang="en-US" dirty="0"/>
              <a:t>파일 열기와 닫기</a:t>
            </a:r>
            <a:endParaRPr lang="en-US" altLang="ko-KR" dirty="0"/>
          </a:p>
          <a:p>
            <a:endParaRPr lang="en-US" altLang="ko-KR" sz="1000" dirty="0"/>
          </a:p>
          <a:p>
            <a:pPr lvl="1"/>
            <a:r>
              <a:rPr lang="en-US" altLang="ko-KR" dirty="0" err="1"/>
              <a:t>fopen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문서</a:t>
            </a:r>
            <a:r>
              <a:rPr lang="en-US" altLang="ko-KR" dirty="0"/>
              <a:t>, </a:t>
            </a:r>
            <a:r>
              <a:rPr lang="ko-KR" altLang="en-US" dirty="0"/>
              <a:t>그림 등의 외부 파일을 열어주는 함수</a:t>
            </a:r>
            <a:endParaRPr lang="en-US" altLang="ko-KR" dirty="0"/>
          </a:p>
          <a:p>
            <a:pPr lvl="1"/>
            <a:r>
              <a:rPr lang="en-US" altLang="ko-KR" dirty="0" err="1"/>
              <a:t>fclose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열린 파일을 닫아주는 함수</a:t>
            </a:r>
            <a:endParaRPr lang="en-US" altLang="ko-KR" dirty="0"/>
          </a:p>
          <a:p>
            <a:pPr lvl="1"/>
            <a:r>
              <a:rPr lang="ko-KR" altLang="en-US" dirty="0"/>
              <a:t>파일 경로를 찾지 못하게 되는 경우가 발생하면 </a:t>
            </a:r>
            <a:r>
              <a:rPr lang="en-US" altLang="ko-KR" dirty="0"/>
              <a:t>false </a:t>
            </a:r>
            <a:r>
              <a:rPr lang="ko-KR" altLang="en-US" dirty="0"/>
              <a:t>값을 반환</a:t>
            </a:r>
            <a:endParaRPr lang="en-US" altLang="ko-KR" dirty="0"/>
          </a:p>
          <a:p>
            <a:pPr lvl="1"/>
            <a:r>
              <a:rPr lang="en-US" altLang="ko-KR" dirty="0" err="1"/>
              <a:t>fopen</a:t>
            </a:r>
            <a:r>
              <a:rPr lang="en-US" altLang="ko-KR" dirty="0"/>
              <a:t>( ) </a:t>
            </a:r>
            <a:r>
              <a:rPr lang="ko-KR" altLang="en-US" dirty="0"/>
              <a:t>함수로 파일을 열어서 사용한 다음에는 반드시 </a:t>
            </a:r>
            <a:r>
              <a:rPr lang="en-US" altLang="ko-KR" dirty="0"/>
              <a:t>close( ) </a:t>
            </a:r>
            <a:r>
              <a:rPr lang="ko-KR" altLang="en-US" dirty="0"/>
              <a:t>함수로 파일을 닫아주어야 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71331A-ED54-4C13-A867-1569B55ED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720785"/>
            <a:ext cx="8208912" cy="102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45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432048"/>
          </a:xfrm>
        </p:spPr>
        <p:txBody>
          <a:bodyPr>
            <a:normAutofit/>
          </a:bodyPr>
          <a:lstStyle/>
          <a:p>
            <a:pPr lvl="1"/>
            <a:r>
              <a:rPr lang="en-US" altLang="ko-KR" dirty="0" err="1"/>
              <a:t>fopen</a:t>
            </a:r>
            <a:r>
              <a:rPr lang="en-US" altLang="ko-KR" dirty="0"/>
              <a:t>( ) </a:t>
            </a:r>
            <a:r>
              <a:rPr lang="ko-KR" altLang="en-US" dirty="0"/>
              <a:t>함수에서 사용되는 파일모드는 다음 표를 참조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FCA4AC-55E6-47BB-B130-4631D6E8D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8136904" cy="349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35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520280"/>
          </a:xfrm>
        </p:spPr>
        <p:txBody>
          <a:bodyPr>
            <a:normAutofit/>
          </a:bodyPr>
          <a:lstStyle/>
          <a:p>
            <a:pPr lvl="1"/>
            <a:r>
              <a:rPr lang="en-US" altLang="ko-KR" dirty="0" err="1"/>
              <a:t>fopen</a:t>
            </a:r>
            <a:r>
              <a:rPr lang="en-US" altLang="ko-KR" dirty="0"/>
              <a:t>( ) </a:t>
            </a:r>
            <a:r>
              <a:rPr lang="ko-KR" altLang="en-US" dirty="0"/>
              <a:t>함수로 파일을 열 경우에는 경로 설정에 특히 주의해야 하며</a:t>
            </a:r>
            <a:endParaRPr lang="en-US" altLang="ko-KR" dirty="0"/>
          </a:p>
          <a:p>
            <a:pPr lvl="1"/>
            <a:r>
              <a:rPr lang="en-US" altLang="ko-KR" dirty="0"/>
              <a:t>Windows</a:t>
            </a:r>
            <a:r>
              <a:rPr lang="ko-KR" altLang="en-US" dirty="0"/>
              <a:t>에서 파일을 불러올 경우에는 슬래시</a:t>
            </a:r>
            <a:r>
              <a:rPr lang="en-US" altLang="ko-KR" dirty="0"/>
              <a:t>(/)</a:t>
            </a:r>
            <a:r>
              <a:rPr lang="ko-KR" altLang="en-US" dirty="0"/>
              <a:t>와 </a:t>
            </a:r>
            <a:r>
              <a:rPr lang="ko-KR" altLang="en-US" dirty="0" err="1"/>
              <a:t>역슬래시</a:t>
            </a:r>
            <a:r>
              <a:rPr lang="en-US" altLang="ko-KR" dirty="0"/>
              <a:t>(</a:t>
            </a:r>
            <a:r>
              <a:rPr lang="ko-KR" altLang="en-US" dirty="0"/>
              <a:t>＼</a:t>
            </a:r>
            <a:r>
              <a:rPr lang="en-US" altLang="ko-KR" dirty="0"/>
              <a:t>) </a:t>
            </a:r>
            <a:r>
              <a:rPr lang="ko-KR" altLang="en-US" dirty="0"/>
              <a:t>또는 </a:t>
            </a:r>
            <a:r>
              <a:rPr lang="en-US" altLang="ko-KR" dirty="0"/>
              <a:t>\ </a:t>
            </a:r>
            <a:r>
              <a:rPr lang="ko-KR" altLang="en-US" dirty="0"/>
              <a:t>구분자를 사용하여 경로를 표기해야 함</a:t>
            </a:r>
            <a:endParaRPr lang="en-US" altLang="ko-KR" dirty="0"/>
          </a:p>
          <a:p>
            <a:pPr lvl="1"/>
            <a:r>
              <a:rPr lang="ko-KR" altLang="en-US" dirty="0"/>
              <a:t>그 외의 운영체제에서는 슬래시</a:t>
            </a:r>
            <a:r>
              <a:rPr lang="en-US" altLang="ko-KR" dirty="0"/>
              <a:t>(/)</a:t>
            </a:r>
            <a:r>
              <a:rPr lang="ko-KR" altLang="en-US" dirty="0"/>
              <a:t>만 경로명의 구분자로 사용할 수 있음</a:t>
            </a:r>
            <a:endParaRPr lang="en-US" altLang="ko-KR" dirty="0"/>
          </a:p>
          <a:p>
            <a:pPr lvl="1"/>
            <a:r>
              <a:rPr lang="en-US" altLang="ko-KR" dirty="0" err="1"/>
              <a:t>fopen</a:t>
            </a:r>
            <a:r>
              <a:rPr lang="en-US" altLang="ko-KR" dirty="0"/>
              <a:t>( ) </a:t>
            </a:r>
            <a:r>
              <a:rPr lang="ko-KR" altLang="en-US" dirty="0"/>
              <a:t>함수 사용에 따른 경로 설정은 다음 표를 참조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C439E5-4B33-46B1-945A-A03102C36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71" y="3356993"/>
            <a:ext cx="8064201" cy="198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6472F92-1AAE-4BFD-AD9C-5D87F1CCE57D}"/>
              </a:ext>
            </a:extLst>
          </p:cNvPr>
          <p:cNvGrpSpPr/>
          <p:nvPr/>
        </p:nvGrpSpPr>
        <p:grpSpPr>
          <a:xfrm>
            <a:off x="0" y="188978"/>
            <a:ext cx="9144000" cy="6480044"/>
            <a:chOff x="0" y="188978"/>
            <a:chExt cx="9144000" cy="648004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C153EA1-CDCC-4911-B888-E72C3CB8F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8978"/>
              <a:ext cx="9144000" cy="648004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EA23F79-6400-45DC-B0B7-C568BF598973}"/>
                </a:ext>
              </a:extLst>
            </p:cNvPr>
            <p:cNvSpPr/>
            <p:nvPr/>
          </p:nvSpPr>
          <p:spPr>
            <a:xfrm>
              <a:off x="7308304" y="5373216"/>
              <a:ext cx="1296144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B87373-95B5-431C-86FC-4F1028EF0E90}"/>
              </a:ext>
            </a:extLst>
          </p:cNvPr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2A66E0-555F-4419-ADCB-3CE8EF8B160E}"/>
              </a:ext>
            </a:extLst>
          </p:cNvPr>
          <p:cNvSpPr/>
          <p:nvPr/>
        </p:nvSpPr>
        <p:spPr>
          <a:xfrm>
            <a:off x="0" y="6676594"/>
            <a:ext cx="9144000" cy="1886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61BC05-B51A-41C6-B5D9-C2907F8F5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409" y="2132856"/>
            <a:ext cx="5812275" cy="180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91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764704"/>
            <a:ext cx="8642350" cy="1728192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다음 예제는 </a:t>
            </a:r>
            <a:r>
              <a:rPr lang="en-US" altLang="ko-KR" dirty="0"/>
              <a:t>PHP </a:t>
            </a:r>
            <a:r>
              <a:rPr lang="ko-KR" altLang="en-US" dirty="0"/>
              <a:t>프로그램 소스 파일인 </a:t>
            </a:r>
            <a:r>
              <a:rPr lang="en-US" altLang="ko-KR" dirty="0"/>
              <a:t>ex10-3.php </a:t>
            </a:r>
            <a:r>
              <a:rPr lang="ko-KR" altLang="en-US" dirty="0"/>
              <a:t>파일과 데이터 파일 </a:t>
            </a:r>
            <a:r>
              <a:rPr lang="en-US" altLang="ko-KR" dirty="0"/>
              <a:t>test.dat </a:t>
            </a:r>
            <a:r>
              <a:rPr lang="ko-KR" altLang="en-US" dirty="0"/>
              <a:t>파일이 같은 폴더 안에 있다는 가정하에</a:t>
            </a:r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r>
              <a:rPr lang="ko-KR" altLang="en-US" dirty="0"/>
              <a:t>존재하지 않는 </a:t>
            </a:r>
            <a:r>
              <a:rPr lang="en-US" altLang="ko-KR" dirty="0"/>
              <a:t>test.dat </a:t>
            </a:r>
            <a:r>
              <a:rPr lang="ko-KR" altLang="en-US" dirty="0"/>
              <a:t>파일을 열고자 할 때 발생되는 에러 메시지를 의도적으로 출력하기 위한 예제임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8371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3C8ABBC-3B42-4B26-AB15-339C6DDBCB60}"/>
              </a:ext>
            </a:extLst>
          </p:cNvPr>
          <p:cNvGrpSpPr/>
          <p:nvPr/>
        </p:nvGrpSpPr>
        <p:grpSpPr>
          <a:xfrm>
            <a:off x="269776" y="332656"/>
            <a:ext cx="8604448" cy="6350310"/>
            <a:chOff x="0" y="188640"/>
            <a:chExt cx="9144000" cy="674851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C1A5190-EE8F-4436-A72A-552B0850A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8640"/>
              <a:ext cx="9144000" cy="142458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21F0B1C-85EA-4C24-8C8C-A71F979D4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772816"/>
              <a:ext cx="9144000" cy="5164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3186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62FDBE-E7B2-45D0-8229-31A5C0BA2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620688"/>
            <a:ext cx="6804248" cy="374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68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764704"/>
            <a:ext cx="8642350" cy="1872208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다음 예제는 </a:t>
            </a:r>
            <a:r>
              <a:rPr lang="en-US" altLang="ko-KR" dirty="0" err="1"/>
              <a:t>fopen</a:t>
            </a:r>
            <a:r>
              <a:rPr lang="en-US" altLang="ko-KR" dirty="0"/>
              <a:t>( ) </a:t>
            </a:r>
            <a:r>
              <a:rPr lang="ko-KR" altLang="en-US" dirty="0"/>
              <a:t>함수를 사용하여 </a:t>
            </a:r>
            <a:r>
              <a:rPr lang="en-US" altLang="ko-KR" dirty="0"/>
              <a:t>D:\sample_data </a:t>
            </a:r>
            <a:r>
              <a:rPr lang="ko-KR" altLang="en-US" dirty="0"/>
              <a:t>폴더 안에 실제로 존재하는 </a:t>
            </a:r>
            <a:r>
              <a:rPr lang="en-US" altLang="ko-KR" dirty="0"/>
              <a:t>bit_data.jpg </a:t>
            </a:r>
            <a:r>
              <a:rPr lang="ko-KR" altLang="en-US" dirty="0"/>
              <a:t>파일을 열기 위해 수행</a:t>
            </a:r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r>
              <a:rPr lang="ko-KR" altLang="en-US" dirty="0"/>
              <a:t>컴퓨터 시스템 설정 환경에 따라 파일 경로명이 다를 수 있으므로 개인 컴퓨터에 존재하는 파일을 대상으로 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7347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88D2FB-7044-4EDD-920A-1A8A94276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2" y="261827"/>
            <a:ext cx="8676456" cy="63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1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8A47A5-C6FF-4FFC-BC69-7203AC327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692696"/>
            <a:ext cx="7164288" cy="39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26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836712"/>
            <a:ext cx="8642350" cy="2880320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다음 예제는 </a:t>
            </a:r>
            <a:r>
              <a:rPr lang="en-US" altLang="ko-KR" dirty="0" err="1"/>
              <a:t>fopen</a:t>
            </a:r>
            <a:r>
              <a:rPr lang="en-US" altLang="ko-KR" dirty="0"/>
              <a:t>( ) </a:t>
            </a:r>
            <a:r>
              <a:rPr lang="ko-KR" altLang="en-US" dirty="0"/>
              <a:t>함수를 사용하여 </a:t>
            </a:r>
            <a:r>
              <a:rPr lang="en-US" altLang="ko-KR" dirty="0"/>
              <a:t>D:\sample_data </a:t>
            </a:r>
            <a:r>
              <a:rPr lang="ko-KR" altLang="en-US" dirty="0"/>
              <a:t>폴더 안에 존재하는 </a:t>
            </a:r>
            <a:r>
              <a:rPr lang="en-US" altLang="ko-KR" dirty="0"/>
              <a:t>test.txt </a:t>
            </a:r>
            <a:r>
              <a:rPr lang="ko-KR" altLang="en-US" dirty="0"/>
              <a:t>파일을 열기 위해 수행</a:t>
            </a:r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r>
              <a:rPr lang="ko-KR" altLang="en-US" dirty="0"/>
              <a:t>여기에서 주의해야 할 사항은 이미 존재하는 파일을 열고자 할 때 </a:t>
            </a:r>
            <a:r>
              <a:rPr lang="en-US" altLang="ko-KR" dirty="0"/>
              <a:t>w </a:t>
            </a:r>
            <a:r>
              <a:rPr lang="ko-KR" altLang="en-US" dirty="0"/>
              <a:t>또는 </a:t>
            </a:r>
            <a:r>
              <a:rPr lang="en-US" altLang="ko-KR" dirty="0"/>
              <a:t>w+ </a:t>
            </a:r>
            <a:r>
              <a:rPr lang="ko-KR" altLang="en-US" dirty="0"/>
              <a:t>모드를 절대로 사용해서는 안된다는 부분</a:t>
            </a:r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r>
              <a:rPr lang="ko-KR" altLang="en-US" dirty="0"/>
              <a:t>그 이유는 </a:t>
            </a:r>
            <a:r>
              <a:rPr lang="en-US" altLang="ko-KR" dirty="0"/>
              <a:t>w </a:t>
            </a:r>
            <a:r>
              <a:rPr lang="ko-KR" altLang="en-US" dirty="0"/>
              <a:t>또는 </a:t>
            </a:r>
            <a:r>
              <a:rPr lang="en-US" altLang="ko-KR" dirty="0"/>
              <a:t>w+ </a:t>
            </a:r>
            <a:r>
              <a:rPr lang="ko-KR" altLang="en-US" dirty="0"/>
              <a:t>모드를 사용할 경우 파일의 크기를 모두 </a:t>
            </a:r>
            <a:r>
              <a:rPr lang="en-US" altLang="ko-KR" dirty="0"/>
              <a:t>0</a:t>
            </a:r>
            <a:r>
              <a:rPr lang="ko-KR" altLang="en-US" dirty="0"/>
              <a:t>으로 초기화 시키기 때문임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4134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324267-5723-471B-AB0B-8659FC5B0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85" y="469672"/>
            <a:ext cx="8135029" cy="59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42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2C8D2D-BA3B-4AF3-A03A-4C15E6DF21AD}"/>
              </a:ext>
            </a:extLst>
          </p:cNvPr>
          <p:cNvGrpSpPr/>
          <p:nvPr/>
        </p:nvGrpSpPr>
        <p:grpSpPr>
          <a:xfrm>
            <a:off x="395536" y="620688"/>
            <a:ext cx="8298668" cy="5783836"/>
            <a:chOff x="395536" y="620688"/>
            <a:chExt cx="8298668" cy="578383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4C179F2-746C-417E-B0E8-53D76288A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620688"/>
              <a:ext cx="8136904" cy="794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2747A28-AA0E-4BAC-A0E1-BE04D70DB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796" y="1484784"/>
              <a:ext cx="8244408" cy="4919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525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88FE68-A59A-4B3F-9A85-43B2DC9DE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20688"/>
            <a:ext cx="6804248" cy="378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37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업로드 전역변수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47466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3399"/>
                </a:solidFill>
              </a:rPr>
              <a:t>파일 업로드 </a:t>
            </a:r>
            <a:r>
              <a:rPr lang="ko-KR" altLang="en-US">
                <a:solidFill>
                  <a:srgbClr val="FF3399"/>
                </a:solidFill>
              </a:rPr>
              <a:t>폼 양식 </a:t>
            </a:r>
            <a:endParaRPr lang="en-US" altLang="ko-KR" dirty="0">
              <a:solidFill>
                <a:srgbClr val="FF3399"/>
              </a:solidFill>
            </a:endParaRP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01</a:t>
            </a:r>
            <a:endParaRPr lang="ko-KR" altLang="en-US" sz="3300" dirty="0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FA5D1D5-A31F-486C-B3A0-3EEB7E075578}"/>
              </a:ext>
            </a:extLst>
          </p:cNvPr>
          <p:cNvSpPr txBox="1">
            <a:spLocks/>
          </p:cNvSpPr>
          <p:nvPr/>
        </p:nvSpPr>
        <p:spPr>
          <a:xfrm>
            <a:off x="250825" y="1916832"/>
            <a:ext cx="8642350" cy="3456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홈페이지에서 자료실을 만들거나 관련된 파일 또는 이미지를 업로드 할 때는 </a:t>
            </a:r>
            <a:endParaRPr lang="en-US" altLang="ko-KR" dirty="0"/>
          </a:p>
          <a:p>
            <a:pPr lvl="1"/>
            <a:r>
              <a:rPr lang="en-US" altLang="ko-KR" dirty="0"/>
              <a:t>&lt;input&gt; </a:t>
            </a:r>
            <a:r>
              <a:rPr lang="ko-KR" altLang="en-US" dirty="0"/>
              <a:t>태그의 </a:t>
            </a:r>
            <a:r>
              <a:rPr lang="en-US" altLang="ko-KR" dirty="0"/>
              <a:t>type </a:t>
            </a:r>
            <a:r>
              <a:rPr lang="ko-KR" altLang="en-US" dirty="0"/>
              <a:t>속성을 </a:t>
            </a:r>
            <a:r>
              <a:rPr lang="en-US" altLang="ko-KR" dirty="0"/>
              <a:t>file</a:t>
            </a:r>
            <a:r>
              <a:rPr lang="ko-KR" altLang="en-US" dirty="0"/>
              <a:t>로 설정해 </a:t>
            </a:r>
            <a:r>
              <a:rPr lang="en-US" altLang="ko-KR" dirty="0"/>
              <a:t>&lt;input=“file”&gt;</a:t>
            </a:r>
            <a:r>
              <a:rPr lang="ko-KR" altLang="en-US" dirty="0"/>
              <a:t>과 같이 코딩하면 됨</a:t>
            </a:r>
            <a:endParaRPr lang="en-US" altLang="ko-KR" dirty="0"/>
          </a:p>
          <a:p>
            <a:pPr lvl="1"/>
            <a:r>
              <a:rPr lang="ko-KR" altLang="en-US" dirty="0"/>
              <a:t>특히 </a:t>
            </a:r>
            <a:r>
              <a:rPr lang="en-US" altLang="ko-KR" dirty="0"/>
              <a:t>file</a:t>
            </a:r>
            <a:r>
              <a:rPr lang="ko-KR" altLang="en-US" dirty="0"/>
              <a:t>을 사용할 때는 </a:t>
            </a:r>
            <a:r>
              <a:rPr lang="en-US" altLang="ko-KR" dirty="0"/>
              <a:t>&lt;form&gt; </a:t>
            </a:r>
            <a:r>
              <a:rPr lang="ko-KR" altLang="en-US" dirty="0"/>
              <a:t>태그에 </a:t>
            </a:r>
            <a:r>
              <a:rPr lang="en-US" altLang="ko-KR" dirty="0" err="1"/>
              <a:t>enctype</a:t>
            </a:r>
            <a:r>
              <a:rPr lang="en-US" altLang="ko-KR" dirty="0"/>
              <a:t>=“multipart/form-data”</a:t>
            </a:r>
            <a:r>
              <a:rPr lang="ko-KR" altLang="en-US" dirty="0"/>
              <a:t>를 사용해야 함</a:t>
            </a:r>
            <a:endParaRPr lang="en-US" altLang="ko-KR" dirty="0"/>
          </a:p>
          <a:p>
            <a:pPr lvl="1"/>
            <a:r>
              <a:rPr lang="ko-KR" altLang="en-US" dirty="0"/>
              <a:t>여기에서 주의할 사항은 익스플로러 웹 브라우저를 사용해야 한다는 점이며 </a:t>
            </a:r>
            <a:endParaRPr lang="en-US" altLang="ko-KR" dirty="0"/>
          </a:p>
          <a:p>
            <a:pPr lvl="1"/>
            <a:r>
              <a:rPr lang="ko-KR" altLang="en-US" dirty="0"/>
              <a:t>다른 웹 브라우저를 사용할 경우 </a:t>
            </a:r>
            <a:r>
              <a:rPr lang="en-US" altLang="ko-KR" dirty="0" err="1"/>
              <a:t>enctype</a:t>
            </a:r>
            <a:r>
              <a:rPr lang="en-US" altLang="ko-KR" dirty="0"/>
              <a:t> </a:t>
            </a:r>
            <a:r>
              <a:rPr lang="ko-KR" altLang="en-US" dirty="0"/>
              <a:t>설정이 제대로 실행되지 않기 때문에 정확한 실행 결과화면이 나타나지 않을 수도 있음</a:t>
            </a:r>
          </a:p>
        </p:txBody>
      </p:sp>
    </p:spTree>
    <p:extLst>
      <p:ext uri="{BB962C8B-B14F-4D97-AF65-F5344CB8AC3E}">
        <p14:creationId xmlns:p14="http://schemas.microsoft.com/office/powerpoint/2010/main" val="3702388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1A57C8C-C0CC-401D-9F0B-771A4268129A}"/>
              </a:ext>
            </a:extLst>
          </p:cNvPr>
          <p:cNvGrpSpPr/>
          <p:nvPr/>
        </p:nvGrpSpPr>
        <p:grpSpPr>
          <a:xfrm>
            <a:off x="539552" y="620688"/>
            <a:ext cx="8280920" cy="4708735"/>
            <a:chOff x="539552" y="620688"/>
            <a:chExt cx="8280920" cy="47087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BF28658-2330-409F-83F3-76F537A39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620688"/>
              <a:ext cx="8208912" cy="77079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205A423-B270-484B-99B5-0B060FBA5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556792"/>
              <a:ext cx="6773763" cy="3772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0271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808312"/>
          </a:xfrm>
        </p:spPr>
        <p:txBody>
          <a:bodyPr>
            <a:normAutofit/>
          </a:bodyPr>
          <a:lstStyle/>
          <a:p>
            <a:r>
              <a:rPr lang="ko-KR" altLang="en-US" dirty="0"/>
              <a:t>파일 존재 여부 확인</a:t>
            </a:r>
            <a:endParaRPr lang="en-US" altLang="ko-KR" dirty="0"/>
          </a:p>
          <a:p>
            <a:endParaRPr lang="en-US" altLang="ko-KR" sz="1000" dirty="0"/>
          </a:p>
          <a:p>
            <a:pPr lvl="1"/>
            <a:r>
              <a:rPr lang="ko-KR" altLang="en-US" dirty="0"/>
              <a:t>파일을 열고자 할 경우 파일이 존재하지 않으면 에러가 발생하기 때문에 파일이 존재하는지를 먼저 검사한 다음에 파일을 열어야 함</a:t>
            </a:r>
            <a:endParaRPr lang="en-US" altLang="ko-KR" dirty="0"/>
          </a:p>
          <a:p>
            <a:pPr lvl="1"/>
            <a:r>
              <a:rPr lang="ko-KR" altLang="en-US" dirty="0"/>
              <a:t>파일 존재 여부를 확인하려면 </a:t>
            </a:r>
            <a:r>
              <a:rPr lang="en-US" altLang="ko-KR" dirty="0" err="1"/>
              <a:t>file_exists</a:t>
            </a:r>
            <a:r>
              <a:rPr lang="en-US" altLang="ko-KR" dirty="0"/>
              <a:t>( ) </a:t>
            </a:r>
            <a:r>
              <a:rPr lang="ko-KR" altLang="en-US" dirty="0"/>
              <a:t>함수를 사용해야 하며</a:t>
            </a:r>
            <a:endParaRPr lang="en-US" altLang="ko-KR" dirty="0"/>
          </a:p>
          <a:p>
            <a:pPr lvl="1"/>
            <a:r>
              <a:rPr lang="ko-KR" altLang="en-US" dirty="0"/>
              <a:t>이 함수의 특징은 파일이 지정한 경로에 존재하면 </a:t>
            </a:r>
            <a:r>
              <a:rPr lang="en-US" altLang="ko-KR" dirty="0"/>
              <a:t>1, </a:t>
            </a:r>
            <a:r>
              <a:rPr lang="ko-KR" altLang="en-US" dirty="0"/>
              <a:t>존재하지 않으면 </a:t>
            </a:r>
            <a:r>
              <a:rPr lang="en-US" altLang="ko-KR" dirty="0"/>
              <a:t>0</a:t>
            </a:r>
            <a:r>
              <a:rPr lang="ko-KR" altLang="en-US" dirty="0"/>
              <a:t>의 값을 반환</a:t>
            </a:r>
            <a:endParaRPr lang="en-US" altLang="ko-KR" dirty="0"/>
          </a:p>
          <a:p>
            <a:pPr lvl="1"/>
            <a:r>
              <a:rPr lang="en-US" altLang="ko-KR" dirty="0" err="1"/>
              <a:t>file_exists</a:t>
            </a:r>
            <a:r>
              <a:rPr lang="en-US" altLang="ko-KR" dirty="0"/>
              <a:t>( ) </a:t>
            </a:r>
            <a:r>
              <a:rPr lang="ko-KR" altLang="en-US" dirty="0"/>
              <a:t>함수의 사용형식은 다음과 같음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73CBE9-A9EF-4B85-9FF0-8709729D8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363686"/>
            <a:ext cx="8208912" cy="719633"/>
          </a:xfrm>
          <a:prstGeom prst="rect">
            <a:avLst/>
          </a:prstGeom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93EDC7C-BDF9-46C4-8210-E5386D0EAB3C}"/>
              </a:ext>
            </a:extLst>
          </p:cNvPr>
          <p:cNvSpPr txBox="1">
            <a:spLocks/>
          </p:cNvSpPr>
          <p:nvPr/>
        </p:nvSpPr>
        <p:spPr>
          <a:xfrm>
            <a:off x="250825" y="4293096"/>
            <a:ext cx="864235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다음 예제는 </a:t>
            </a:r>
            <a:r>
              <a:rPr lang="en-US" altLang="ko-KR" dirty="0"/>
              <a:t>PHP </a:t>
            </a:r>
            <a:r>
              <a:rPr lang="ko-KR" altLang="en-US" dirty="0"/>
              <a:t>프로그램 소스 파일이 저장되어 있는 폴더 안에 </a:t>
            </a:r>
            <a:r>
              <a:rPr lang="en-US" altLang="ko-KR" dirty="0"/>
              <a:t>space.dat </a:t>
            </a:r>
            <a:r>
              <a:rPr lang="ko-KR" altLang="en-US" dirty="0"/>
              <a:t>파일이 존재하는지에 대한 검사를 수행</a:t>
            </a:r>
          </a:p>
        </p:txBody>
      </p:sp>
    </p:spTree>
    <p:extLst>
      <p:ext uri="{BB962C8B-B14F-4D97-AF65-F5344CB8AC3E}">
        <p14:creationId xmlns:p14="http://schemas.microsoft.com/office/powerpoint/2010/main" val="4258391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3909C51-1434-4649-9FE0-DF685845CFD0}"/>
              </a:ext>
            </a:extLst>
          </p:cNvPr>
          <p:cNvGrpSpPr/>
          <p:nvPr/>
        </p:nvGrpSpPr>
        <p:grpSpPr>
          <a:xfrm>
            <a:off x="341784" y="332656"/>
            <a:ext cx="8460432" cy="6264696"/>
            <a:chOff x="0" y="44624"/>
            <a:chExt cx="9144000" cy="703293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80BB3E1-32B4-4E04-850D-5D9166CF3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4624"/>
              <a:ext cx="9144000" cy="383571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970AE43-3766-4530-9107-EB624C256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39" y="3802425"/>
              <a:ext cx="9103061" cy="3275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493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0E1EFB-4D50-4229-970B-20C0B8244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92696"/>
            <a:ext cx="7236296" cy="398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5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836712"/>
            <a:ext cx="8642350" cy="864096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다음 예제를 통해 </a:t>
            </a:r>
            <a:r>
              <a:rPr lang="en-US" altLang="ko-KR" dirty="0"/>
              <a:t>d:/sample_data </a:t>
            </a:r>
            <a:r>
              <a:rPr lang="ko-KR" altLang="en-US" dirty="0"/>
              <a:t>폴더 안에 </a:t>
            </a:r>
            <a:r>
              <a:rPr lang="en-US" altLang="ko-KR" dirty="0"/>
              <a:t>test.txt </a:t>
            </a:r>
            <a:r>
              <a:rPr lang="ko-KR" altLang="en-US" dirty="0"/>
              <a:t>파일이 존재하는지를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4731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E443329-22C6-446D-B9C6-0C80C40712BC}"/>
              </a:ext>
            </a:extLst>
          </p:cNvPr>
          <p:cNvGrpSpPr/>
          <p:nvPr/>
        </p:nvGrpSpPr>
        <p:grpSpPr>
          <a:xfrm>
            <a:off x="328650" y="365480"/>
            <a:ext cx="8486700" cy="6087856"/>
            <a:chOff x="-26268" y="131504"/>
            <a:chExt cx="9154800" cy="700363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84BAC94-8529-4133-BEA8-D47D56EA3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1504"/>
              <a:ext cx="9108504" cy="381629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0985F3F-4EF1-413B-B51B-6512DB092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6268" y="3861048"/>
              <a:ext cx="9154800" cy="3274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3869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6541057-7BDD-4289-96E3-2C78E840B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92696"/>
            <a:ext cx="7020272" cy="385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9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3744416"/>
          </a:xfrm>
        </p:spPr>
        <p:txBody>
          <a:bodyPr>
            <a:normAutofit/>
          </a:bodyPr>
          <a:lstStyle/>
          <a:p>
            <a:r>
              <a:rPr lang="ko-KR" altLang="en-US" dirty="0"/>
              <a:t>파일 크기 알림</a:t>
            </a:r>
            <a:endParaRPr lang="en-US" altLang="ko-KR" dirty="0"/>
          </a:p>
          <a:p>
            <a:endParaRPr lang="en-US" altLang="ko-KR" sz="1000" dirty="0"/>
          </a:p>
          <a:p>
            <a:pPr lvl="1"/>
            <a:r>
              <a:rPr lang="en-US" altLang="ko-KR" dirty="0" err="1"/>
              <a:t>filesize</a:t>
            </a:r>
            <a:r>
              <a:rPr lang="en-US" altLang="ko-KR" dirty="0"/>
              <a:t>( ) </a:t>
            </a:r>
            <a:r>
              <a:rPr lang="ko-KR" altLang="en-US" dirty="0"/>
              <a:t>함수는 파일의 크기를 </a:t>
            </a:r>
            <a:r>
              <a:rPr lang="en-US" altLang="ko-KR" dirty="0"/>
              <a:t>byte </a:t>
            </a:r>
            <a:r>
              <a:rPr lang="ko-KR" altLang="en-US" dirty="0"/>
              <a:t>단위로 알려주는 함수이며 영문은 </a:t>
            </a:r>
            <a:r>
              <a:rPr lang="en-US" altLang="ko-KR" dirty="0"/>
              <a:t>1byte, </a:t>
            </a:r>
            <a:r>
              <a:rPr lang="ko-KR" altLang="en-US" dirty="0"/>
              <a:t>한글과 </a:t>
            </a:r>
            <a:r>
              <a:rPr lang="en-US" altLang="ko-KR" dirty="0"/>
              <a:t>[Enter]</a:t>
            </a:r>
            <a:r>
              <a:rPr lang="ko-KR" altLang="en-US" dirty="0"/>
              <a:t>를 눌렀을 경우 </a:t>
            </a:r>
            <a:r>
              <a:rPr lang="en-US" altLang="ko-KR" dirty="0"/>
              <a:t>2byte</a:t>
            </a:r>
            <a:r>
              <a:rPr lang="ko-KR" altLang="en-US" dirty="0"/>
              <a:t>로 계산</a:t>
            </a:r>
            <a:endParaRPr lang="en-US" altLang="ko-KR" dirty="0"/>
          </a:p>
          <a:p>
            <a:pPr lvl="1"/>
            <a:r>
              <a:rPr lang="ko-KR" altLang="en-US" dirty="0"/>
              <a:t>메모장에서 작성하는 텍스트 문서와 노트패드 창에서 작성하는 문서의 내용에 대한 크기는 다르게 산정될 수 있음</a:t>
            </a:r>
            <a:endParaRPr lang="en-US" altLang="ko-KR" dirty="0"/>
          </a:p>
          <a:p>
            <a:pPr lvl="1"/>
            <a:r>
              <a:rPr lang="ko-KR" altLang="en-US" dirty="0"/>
              <a:t>노트패드에서는 메모장에서의 작업과는 달리 한글이 깨지지 않도록 </a:t>
            </a:r>
            <a:r>
              <a:rPr lang="en-US" altLang="ko-KR" dirty="0"/>
              <a:t>UTF-8</a:t>
            </a:r>
            <a:r>
              <a:rPr lang="ko-KR" altLang="en-US" dirty="0"/>
              <a:t>로 인코딩 해 주는 과정이 수행되므로</a:t>
            </a:r>
            <a:endParaRPr lang="en-US" altLang="ko-KR" dirty="0"/>
          </a:p>
          <a:p>
            <a:pPr lvl="1"/>
            <a:r>
              <a:rPr lang="ko-KR" altLang="en-US" dirty="0"/>
              <a:t>메모장과 노트패드에서의 </a:t>
            </a:r>
            <a:r>
              <a:rPr lang="en-US" altLang="ko-KR" dirty="0"/>
              <a:t>byte </a:t>
            </a:r>
            <a:r>
              <a:rPr lang="ko-KR" altLang="en-US" dirty="0"/>
              <a:t>크기 산출방법은 약간의 차이가 있으므로 주의해야 함</a:t>
            </a:r>
            <a:endParaRPr lang="en-US" altLang="ko-KR" dirty="0"/>
          </a:p>
          <a:p>
            <a:pPr lvl="1"/>
            <a:r>
              <a:rPr lang="en-US" altLang="ko-KR" dirty="0" err="1"/>
              <a:t>filesize</a:t>
            </a:r>
            <a:r>
              <a:rPr lang="en-US" altLang="ko-KR" dirty="0"/>
              <a:t>( ) </a:t>
            </a:r>
            <a:r>
              <a:rPr lang="ko-KR" altLang="en-US" dirty="0"/>
              <a:t>함수의 사용형식은 다음과 같음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C45DD3-F466-4167-94B8-169809F7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293097"/>
            <a:ext cx="8137599" cy="64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08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2DF0E3-2490-485B-B093-8C572A160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476672"/>
            <a:ext cx="8316416" cy="576144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79AFB8B-56DF-43D1-82F2-664DAE33729A}"/>
              </a:ext>
            </a:extLst>
          </p:cNvPr>
          <p:cNvSpPr/>
          <p:nvPr/>
        </p:nvSpPr>
        <p:spPr>
          <a:xfrm>
            <a:off x="2987824" y="4509120"/>
            <a:ext cx="3816424" cy="288032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메모장보다는 노트패드를 사용하여 </a:t>
            </a:r>
            <a:r>
              <a:rPr lang="en-US" altLang="ko-KR" sz="1100" dirty="0">
                <a:solidFill>
                  <a:schemeClr val="tx1"/>
                </a:solidFill>
              </a:rPr>
              <a:t>exam.txt </a:t>
            </a:r>
            <a:r>
              <a:rPr lang="ko-KR" altLang="en-US" sz="1100" dirty="0">
                <a:solidFill>
                  <a:schemeClr val="tx1"/>
                </a:solidFill>
              </a:rPr>
              <a:t>파일 작성</a:t>
            </a:r>
          </a:p>
        </p:txBody>
      </p:sp>
    </p:spTree>
    <p:extLst>
      <p:ext uri="{BB962C8B-B14F-4D97-AF65-F5344CB8AC3E}">
        <p14:creationId xmlns:p14="http://schemas.microsoft.com/office/powerpoint/2010/main" val="2381605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79FC05-ADB1-42F4-8072-F7A9B8BC1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" y="764704"/>
            <a:ext cx="8460432" cy="44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4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A775B8-C280-425C-96E8-B7C4680FA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8" y="764704"/>
            <a:ext cx="8388424" cy="490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09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F6077D-2E9C-46B4-A6BB-D7FAA2455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78" y="764704"/>
            <a:ext cx="6990725" cy="412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92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592288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읽고 쓰기</a:t>
            </a:r>
            <a:endParaRPr lang="en-US" altLang="ko-KR" dirty="0"/>
          </a:p>
          <a:p>
            <a:endParaRPr lang="en-US" altLang="ko-KR" sz="1000" dirty="0"/>
          </a:p>
          <a:p>
            <a:pPr lvl="1"/>
            <a:r>
              <a:rPr lang="en-US" altLang="ko-KR" dirty="0" err="1"/>
              <a:t>fread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기존에 존재하는 파일의 데이터를 읽을 때 사용하는 함수</a:t>
            </a:r>
            <a:endParaRPr lang="en-US" altLang="ko-KR" dirty="0"/>
          </a:p>
          <a:p>
            <a:pPr lvl="2"/>
            <a:endParaRPr lang="en-US" altLang="ko-KR" sz="500" dirty="0"/>
          </a:p>
          <a:p>
            <a:pPr lvl="1"/>
            <a:r>
              <a:rPr lang="en-US" altLang="ko-KR" dirty="0" err="1"/>
              <a:t>fwrite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파일에 데이터를 기록할 때 사용하는 함수</a:t>
            </a:r>
            <a:endParaRPr lang="en-US" altLang="ko-KR" dirty="0"/>
          </a:p>
          <a:p>
            <a:pPr lvl="2"/>
            <a:endParaRPr lang="en-US" altLang="ko-KR" sz="500" dirty="0"/>
          </a:p>
          <a:p>
            <a:pPr lvl="1"/>
            <a:r>
              <a:rPr lang="ko-KR" altLang="en-US" dirty="0"/>
              <a:t>두 함수의 사용형식은 다음과 같음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B8F716-B24B-4AA7-BB5B-09C0F22CC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212976"/>
            <a:ext cx="8028384" cy="944516"/>
          </a:xfrm>
          <a:prstGeom prst="rect">
            <a:avLst/>
          </a:prstGeom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706003F5-60FA-4040-B292-6386747D32FF}"/>
              </a:ext>
            </a:extLst>
          </p:cNvPr>
          <p:cNvSpPr txBox="1">
            <a:spLocks/>
          </p:cNvSpPr>
          <p:nvPr/>
        </p:nvSpPr>
        <p:spPr>
          <a:xfrm>
            <a:off x="250825" y="4509120"/>
            <a:ext cx="8642350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다음 예제를 통해 </a:t>
            </a:r>
            <a:r>
              <a:rPr lang="en-US" altLang="ko-KR" dirty="0"/>
              <a:t>d:/sample_data/exam.txt </a:t>
            </a:r>
            <a:r>
              <a:rPr lang="ko-KR" altLang="en-US" dirty="0"/>
              <a:t>파일의 내용을 읽어와 다른 파일로 기록하는 과정을 수행 </a:t>
            </a:r>
          </a:p>
        </p:txBody>
      </p:sp>
    </p:spTree>
    <p:extLst>
      <p:ext uri="{BB962C8B-B14F-4D97-AF65-F5344CB8AC3E}">
        <p14:creationId xmlns:p14="http://schemas.microsoft.com/office/powerpoint/2010/main" val="1651661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D642C71-9D0A-4764-9C81-95C86E6E4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2" y="712601"/>
            <a:ext cx="8676456" cy="543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65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B06D34-21A6-4717-A602-9F23ADB14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20688"/>
            <a:ext cx="8640960" cy="556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65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A3BDB5-765A-47C1-829A-2B0EBBD92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13" y="670027"/>
            <a:ext cx="8668175" cy="18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27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5D2EFF-1062-481F-B772-D93BDD95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92696"/>
            <a:ext cx="7236296" cy="43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38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AA27F8-7408-464F-B33C-B3A98A25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80" y="672175"/>
            <a:ext cx="7775848" cy="430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59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016224"/>
          </a:xfrm>
        </p:spPr>
        <p:txBody>
          <a:bodyPr>
            <a:normAutofit/>
          </a:bodyPr>
          <a:lstStyle/>
          <a:p>
            <a:r>
              <a:rPr lang="ko-KR" altLang="en-US" dirty="0"/>
              <a:t>디스크 공간 확인</a:t>
            </a:r>
            <a:endParaRPr lang="en-US" altLang="ko-KR" dirty="0"/>
          </a:p>
          <a:p>
            <a:endParaRPr lang="en-US" altLang="ko-KR" sz="1000" dirty="0"/>
          </a:p>
          <a:p>
            <a:pPr lvl="1"/>
            <a:r>
              <a:rPr lang="ko-KR" altLang="en-US" dirty="0"/>
              <a:t>해당 파일의 시스템 또는 논리적 디스크의 전체 공간과 여유 공간의 크기를 </a:t>
            </a:r>
            <a:r>
              <a:rPr lang="en-US" altLang="ko-KR" dirty="0"/>
              <a:t>byte </a:t>
            </a:r>
            <a:r>
              <a:rPr lang="ko-KR" altLang="en-US" dirty="0"/>
              <a:t>단위로 변환해 줄 때 사용하는 함수는</a:t>
            </a:r>
            <a:endParaRPr lang="en-US" altLang="ko-KR" dirty="0"/>
          </a:p>
          <a:p>
            <a:pPr lvl="1"/>
            <a:r>
              <a:rPr lang="en-US" altLang="ko-KR" dirty="0" err="1"/>
              <a:t>disk_total_space</a:t>
            </a:r>
            <a:r>
              <a:rPr lang="en-US" altLang="ko-KR" dirty="0"/>
              <a:t>( ) </a:t>
            </a:r>
            <a:r>
              <a:rPr lang="ko-KR" altLang="en-US" dirty="0"/>
              <a:t>함수와 </a:t>
            </a:r>
            <a:r>
              <a:rPr lang="en-US" altLang="ko-KR" dirty="0" err="1"/>
              <a:t>disk_free_space</a:t>
            </a:r>
            <a:r>
              <a:rPr lang="en-US" altLang="ko-KR" dirty="0"/>
              <a:t>( ) </a:t>
            </a:r>
            <a:r>
              <a:rPr lang="ko-KR" altLang="en-US" dirty="0"/>
              <a:t>함수가 있으며 사용형식은 다음과 같음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706003F5-60FA-4040-B292-6386747D32FF}"/>
              </a:ext>
            </a:extLst>
          </p:cNvPr>
          <p:cNvSpPr txBox="1">
            <a:spLocks/>
          </p:cNvSpPr>
          <p:nvPr/>
        </p:nvSpPr>
        <p:spPr>
          <a:xfrm>
            <a:off x="250825" y="3789040"/>
            <a:ext cx="864235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다음 예제에서는 </a:t>
            </a:r>
            <a:r>
              <a:rPr lang="en-US" altLang="ko-KR" dirty="0"/>
              <a:t>2</a:t>
            </a:r>
            <a:r>
              <a:rPr lang="ko-KR" altLang="en-US" dirty="0"/>
              <a:t>개의 함수를 사용하여 하드 디스크의 전체 용량과 남은 용량이 얼마나 되는지를 확인하는 과정을 수행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C74F3D-478B-4C6E-A1F8-BA7778656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548992"/>
            <a:ext cx="8028384" cy="9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31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2E5D1CF-E0F0-4EFC-A0F1-48DCBF546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42" y="404664"/>
            <a:ext cx="8730716" cy="58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6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D881A1F-2856-4074-9BD3-B4017FE54200}"/>
              </a:ext>
            </a:extLst>
          </p:cNvPr>
          <p:cNvGrpSpPr/>
          <p:nvPr/>
        </p:nvGrpSpPr>
        <p:grpSpPr>
          <a:xfrm>
            <a:off x="251520" y="548680"/>
            <a:ext cx="8685838" cy="5725902"/>
            <a:chOff x="0" y="188640"/>
            <a:chExt cx="9144000" cy="602793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B822439-35A6-41B8-9C88-2876B75C7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8640"/>
              <a:ext cx="9144000" cy="218049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ADD6B5A-17A3-4982-BF65-CE3EF0342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3" y="2255101"/>
              <a:ext cx="9133200" cy="3961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4967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63AD11-1DEB-406E-92E0-BD74F9870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764704"/>
            <a:ext cx="8100392" cy="38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66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E7B99B-5B12-4662-8452-E18830574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92696"/>
            <a:ext cx="7092280" cy="431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942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016224"/>
          </a:xfrm>
        </p:spPr>
        <p:txBody>
          <a:bodyPr>
            <a:normAutofit/>
          </a:bodyPr>
          <a:lstStyle/>
          <a:p>
            <a:r>
              <a:rPr lang="ko-KR" altLang="en-US" dirty="0"/>
              <a:t>파일정보 검출</a:t>
            </a:r>
            <a:endParaRPr lang="en-US" altLang="ko-KR" dirty="0"/>
          </a:p>
          <a:p>
            <a:endParaRPr lang="en-US" altLang="ko-KR" sz="1000" dirty="0"/>
          </a:p>
          <a:p>
            <a:pPr lvl="1"/>
            <a:r>
              <a:rPr lang="en-US" altLang="ko-KR" dirty="0" err="1"/>
              <a:t>fgets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</a:t>
            </a:r>
            <a:r>
              <a:rPr lang="ko-KR" altLang="en-US" dirty="0"/>
              <a:t> 파일에서 크기만큼 데이터를 읽어오는 함수로 크기가 한 행의 크기보다 크더라도 한 </a:t>
            </a:r>
            <a:r>
              <a:rPr lang="ko-KR" altLang="en-US" dirty="0" err="1"/>
              <a:t>행씩</a:t>
            </a:r>
            <a:r>
              <a:rPr lang="ko-KR" altLang="en-US" dirty="0"/>
              <a:t> </a:t>
            </a:r>
            <a:r>
              <a:rPr lang="ko-KR" altLang="en-US" dirty="0" err="1"/>
              <a:t>읽어들임</a:t>
            </a:r>
            <a:endParaRPr lang="en-US" altLang="ko-KR" dirty="0"/>
          </a:p>
          <a:p>
            <a:pPr lvl="1"/>
            <a:r>
              <a:rPr lang="en-US" altLang="ko-KR" dirty="0" err="1"/>
              <a:t>fputs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</a:t>
            </a:r>
            <a:r>
              <a:rPr lang="ko-KR" altLang="en-US" dirty="0"/>
              <a:t> 내용을 파일에 기록</a:t>
            </a:r>
            <a:endParaRPr lang="en-US" altLang="ko-KR" dirty="0"/>
          </a:p>
          <a:p>
            <a:pPr lvl="1"/>
            <a:r>
              <a:rPr lang="en-US" altLang="ko-KR" dirty="0" err="1"/>
              <a:t>feof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 </a:t>
            </a:r>
            <a:r>
              <a:rPr lang="ko-KR" altLang="en-US" dirty="0"/>
              <a:t>파일의 끝을 검사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706003F5-60FA-4040-B292-6386747D32FF}"/>
              </a:ext>
            </a:extLst>
          </p:cNvPr>
          <p:cNvSpPr txBox="1">
            <a:spLocks/>
          </p:cNvSpPr>
          <p:nvPr/>
        </p:nvSpPr>
        <p:spPr>
          <a:xfrm>
            <a:off x="250825" y="4221088"/>
            <a:ext cx="8642350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다음 예제는 파일을 읽어 들인 후 </a:t>
            </a:r>
            <a:r>
              <a:rPr lang="en-US" altLang="ko-KR" dirty="0"/>
              <a:t>d:/sample_data </a:t>
            </a:r>
            <a:r>
              <a:rPr lang="ko-KR" altLang="en-US" dirty="0"/>
              <a:t>폴더에 존재하는 </a:t>
            </a:r>
            <a:r>
              <a:rPr lang="en-US" altLang="ko-KR" dirty="0"/>
              <a:t>good.txt </a:t>
            </a:r>
            <a:r>
              <a:rPr lang="ko-KR" altLang="en-US" dirty="0"/>
              <a:t>파일의 내용을 읽어와서</a:t>
            </a:r>
            <a:endParaRPr lang="en-US" altLang="ko-KR" dirty="0"/>
          </a:p>
          <a:p>
            <a:pPr lvl="1"/>
            <a:r>
              <a:rPr lang="en-US" altLang="ko-KR" dirty="0"/>
              <a:t>exam.txt </a:t>
            </a:r>
            <a:r>
              <a:rPr lang="ko-KR" altLang="en-US" dirty="0"/>
              <a:t>파일에 읽어 들인 파일의 내용을 쓰는 과정을 수행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5F9C44-800F-49AA-8EAB-355009EFD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81305"/>
            <a:ext cx="8028384" cy="127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10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36BED71-C761-4CF9-AB0B-5109956B32EA}"/>
              </a:ext>
            </a:extLst>
          </p:cNvPr>
          <p:cNvGrpSpPr/>
          <p:nvPr/>
        </p:nvGrpSpPr>
        <p:grpSpPr>
          <a:xfrm>
            <a:off x="395536" y="548680"/>
            <a:ext cx="8172400" cy="1607610"/>
            <a:chOff x="0" y="404664"/>
            <a:chExt cx="8172400" cy="160761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444E9FD-6ADA-427E-BA6D-EEE161F5D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04664"/>
              <a:ext cx="8172400" cy="124472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D428DF1-AA62-4ABB-96B3-E74D428F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89" y="1628800"/>
              <a:ext cx="1080120" cy="383474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3B5770B-B4AB-47D6-B340-E3BF50177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81" y="2509435"/>
            <a:ext cx="3903712" cy="21860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61EC13-2431-45F5-BD9D-C04111DE8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720" y="2509435"/>
            <a:ext cx="3903712" cy="217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21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EA79A7E-DC20-4BBD-A6C9-6ED64524ECAD}"/>
              </a:ext>
            </a:extLst>
          </p:cNvPr>
          <p:cNvGrpSpPr/>
          <p:nvPr/>
        </p:nvGrpSpPr>
        <p:grpSpPr>
          <a:xfrm>
            <a:off x="197768" y="548680"/>
            <a:ext cx="8776800" cy="5816589"/>
            <a:chOff x="197768" y="620688"/>
            <a:chExt cx="8776800" cy="581658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AA9708D-F315-4BB8-B4F9-D0FE471BA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768" y="620688"/>
              <a:ext cx="8748464" cy="498072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8859E1C-3C12-4807-B54F-FFD0C34BE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768" y="5373217"/>
              <a:ext cx="8776800" cy="1064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228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290620-EF05-4FAC-94B3-7DFCB0E0E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92696"/>
            <a:ext cx="8795056" cy="317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85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DA6694C-15B5-47C5-9BC3-FD283B576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64704"/>
            <a:ext cx="6768752" cy="336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225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280D6E-D044-488E-B4C8-355470B85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37" y="764704"/>
            <a:ext cx="8231427" cy="422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38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 관련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47466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3399"/>
                </a:solidFill>
              </a:rPr>
              <a:t>디렉터리 열기와 닫기</a:t>
            </a:r>
            <a:endParaRPr lang="en-US" altLang="ko-KR" dirty="0">
              <a:solidFill>
                <a:srgbClr val="FF3399"/>
              </a:solidFill>
            </a:endParaRP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03</a:t>
            </a:r>
            <a:endParaRPr lang="ko-KR" altLang="en-US" sz="3300" dirty="0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9FDFF42-638A-4A51-8271-B844BCD5576E}"/>
              </a:ext>
            </a:extLst>
          </p:cNvPr>
          <p:cNvSpPr txBox="1">
            <a:spLocks/>
          </p:cNvSpPr>
          <p:nvPr/>
        </p:nvSpPr>
        <p:spPr>
          <a:xfrm>
            <a:off x="250825" y="1916832"/>
            <a:ext cx="8642350" cy="3456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디렉터리 관련 함수는 응용 프로그램에서 디렉터리를 생성하거나 삭제하는 작업</a:t>
            </a:r>
            <a:endParaRPr lang="en-US" altLang="ko-KR" dirty="0"/>
          </a:p>
          <a:p>
            <a:pPr lvl="1"/>
            <a:r>
              <a:rPr lang="ko-KR" altLang="en-US" dirty="0"/>
              <a:t>디렉터리 자체의 정보와 디렉터리에 포함된 파일들의 정보를 참조하는 작업에 사용</a:t>
            </a:r>
            <a:endParaRPr lang="en-US" altLang="ko-KR" dirty="0"/>
          </a:p>
          <a:p>
            <a:pPr lvl="1"/>
            <a:r>
              <a:rPr lang="ko-KR" altLang="en-US" dirty="0"/>
              <a:t>웹 프로젝트에서는 디렉터리의 파일 정보를 출력하거나 개인별 자료실을 구현하는데 사용됨</a:t>
            </a:r>
            <a:endParaRPr lang="en-US" altLang="ko-KR" dirty="0"/>
          </a:p>
          <a:p>
            <a:pPr lvl="1"/>
            <a:r>
              <a:rPr lang="en-US" altLang="ko-KR" dirty="0" err="1"/>
              <a:t>opendir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디렉터리를 열 때 사용하는 함수</a:t>
            </a:r>
            <a:endParaRPr lang="en-US" altLang="ko-KR" dirty="0"/>
          </a:p>
          <a:p>
            <a:pPr lvl="1"/>
            <a:r>
              <a:rPr lang="en-US" altLang="ko-KR" dirty="0" err="1"/>
              <a:t>readdir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연 디렉터리의 내용을 읽어올 때 사용하는 함수</a:t>
            </a:r>
            <a:endParaRPr lang="en-US" altLang="ko-KR" dirty="0"/>
          </a:p>
          <a:p>
            <a:pPr lvl="1"/>
            <a:r>
              <a:rPr lang="en-US" altLang="ko-KR" dirty="0" err="1"/>
              <a:t>closedir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디렉터리를 닫을 때 사용하는 함수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4A49C4-84B9-4BAC-99E0-694905B69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5229200"/>
            <a:ext cx="8100392" cy="9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993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160240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디렉터리에 존재하는 파일 목록 출력</a:t>
            </a:r>
            <a:endParaRPr lang="en-US" altLang="ko-KR" dirty="0"/>
          </a:p>
          <a:p>
            <a:pPr lvl="1"/>
            <a:endParaRPr lang="en-US" altLang="ko-KR" sz="500" dirty="0"/>
          </a:p>
          <a:p>
            <a:pPr lvl="2"/>
            <a:r>
              <a:rPr lang="ko-KR" altLang="en-US" dirty="0"/>
              <a:t>다음 예제는 </a:t>
            </a:r>
            <a:r>
              <a:rPr lang="en-US" altLang="ko-KR" dirty="0"/>
              <a:t>d:\sample_data/dir_ex </a:t>
            </a:r>
            <a:r>
              <a:rPr lang="ko-KR" altLang="en-US" dirty="0"/>
              <a:t>경로를 갖고 있는 </a:t>
            </a:r>
            <a:r>
              <a:rPr lang="en-US" altLang="ko-KR" dirty="0" err="1"/>
              <a:t>dir_ex</a:t>
            </a:r>
            <a:r>
              <a:rPr lang="en-US" altLang="ko-KR" dirty="0"/>
              <a:t> </a:t>
            </a:r>
            <a:r>
              <a:rPr lang="ko-KR" altLang="en-US" dirty="0"/>
              <a:t>디렉터리를 열고 디렉터리 안에 존재하는 파일명을 추출해 내는 과정을 수행</a:t>
            </a:r>
            <a:endParaRPr lang="en-US" altLang="ko-KR" dirty="0"/>
          </a:p>
          <a:p>
            <a:pPr lvl="2"/>
            <a:endParaRPr lang="en-US" altLang="ko-KR" sz="500" dirty="0"/>
          </a:p>
          <a:p>
            <a:pPr lvl="2"/>
            <a:r>
              <a:rPr lang="ko-KR" altLang="en-US" dirty="0"/>
              <a:t>일단 </a:t>
            </a:r>
            <a:r>
              <a:rPr lang="en-US" altLang="ko-KR" dirty="0" err="1"/>
              <a:t>dir_ex</a:t>
            </a:r>
            <a:r>
              <a:rPr lang="en-US" altLang="ko-KR" dirty="0"/>
              <a:t> </a:t>
            </a:r>
            <a:r>
              <a:rPr lang="ko-KR" altLang="en-US" dirty="0"/>
              <a:t>디렉터리를 먼저 </a:t>
            </a:r>
            <a:r>
              <a:rPr lang="en-US" altLang="ko-KR" dirty="0"/>
              <a:t>d:/sample_data </a:t>
            </a:r>
            <a:r>
              <a:rPr lang="ko-KR" altLang="en-US" dirty="0"/>
              <a:t>디렉터리의 하위 디렉터리로 </a:t>
            </a:r>
            <a:r>
              <a:rPr lang="en-US" altLang="ko-KR" dirty="0"/>
              <a:t>d:/sample_data/dir_ex</a:t>
            </a:r>
            <a:r>
              <a:rPr lang="ko-KR" altLang="en-US" dirty="0"/>
              <a:t>와 같이 생성해 놓고 실습해야 함</a:t>
            </a:r>
          </a:p>
        </p:txBody>
      </p:sp>
    </p:spTree>
    <p:extLst>
      <p:ext uri="{BB962C8B-B14F-4D97-AF65-F5344CB8AC3E}">
        <p14:creationId xmlns:p14="http://schemas.microsoft.com/office/powerpoint/2010/main" val="39692454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8E43FD4-6C08-4FF1-AE45-75D1AC8EDC83}"/>
              </a:ext>
            </a:extLst>
          </p:cNvPr>
          <p:cNvGrpSpPr/>
          <p:nvPr/>
        </p:nvGrpSpPr>
        <p:grpSpPr>
          <a:xfrm>
            <a:off x="467544" y="692696"/>
            <a:ext cx="8136904" cy="5189694"/>
            <a:chOff x="467544" y="692696"/>
            <a:chExt cx="8136904" cy="518969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8ABC938-AED2-4F27-8454-233F55F66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692696"/>
              <a:ext cx="8136904" cy="124409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16DDA50-AD5A-4FA3-8277-63187434E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2132856"/>
              <a:ext cx="6495256" cy="3749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6626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9077C-5FFE-43E3-BC5C-D49443854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10" y="836712"/>
            <a:ext cx="6192688" cy="402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80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A4F1FB-36B5-490A-8BAE-DB2E193B4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12128"/>
            <a:ext cx="8676456" cy="603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02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E006347-76E8-4B0D-AE92-1289A05FB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4" y="764704"/>
            <a:ext cx="8748464" cy="344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752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12517FD-878F-4CE5-B064-F28B6499E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692696"/>
            <a:ext cx="6624736" cy="434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633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376264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디렉터리와 파일의 타입 출력</a:t>
            </a:r>
            <a:endParaRPr lang="en-US" altLang="ko-KR" dirty="0"/>
          </a:p>
          <a:p>
            <a:pPr lvl="1"/>
            <a:endParaRPr lang="en-US" altLang="ko-KR" sz="500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10-12]</a:t>
            </a:r>
            <a:r>
              <a:rPr lang="ko-KR" altLang="en-US" dirty="0"/>
              <a:t>에서 출력된 결과는 </a:t>
            </a:r>
            <a:r>
              <a:rPr lang="en-US" altLang="ko-KR" dirty="0"/>
              <a:t>d:/sample_data/dir_ex </a:t>
            </a:r>
            <a:r>
              <a:rPr lang="ko-KR" altLang="en-US" dirty="0"/>
              <a:t>디렉터리에 존재하는 파일 목록 출력결과 </a:t>
            </a:r>
            <a:r>
              <a:rPr lang="en-US" altLang="ko-KR" dirty="0"/>
              <a:t>6</a:t>
            </a:r>
            <a:r>
              <a:rPr lang="ko-KR" altLang="en-US" dirty="0"/>
              <a:t>개의 파일과 </a:t>
            </a:r>
            <a:r>
              <a:rPr lang="en-US" altLang="ko-KR" dirty="0"/>
              <a:t>2</a:t>
            </a:r>
            <a:r>
              <a:rPr lang="ko-KR" altLang="en-US" dirty="0"/>
              <a:t>개의 디렉터리 확인</a:t>
            </a:r>
            <a:endParaRPr lang="en-US" altLang="ko-KR" dirty="0"/>
          </a:p>
          <a:p>
            <a:pPr lvl="2"/>
            <a:r>
              <a:rPr lang="ko-KR" altLang="en-US" dirty="0"/>
              <a:t>하지만 파일과 디렉터리에 대한 구분이 없어 파일인지 디렉터리인지를 명확하게 구분하기가 어려움</a:t>
            </a:r>
            <a:endParaRPr lang="en-US" altLang="ko-KR" dirty="0"/>
          </a:p>
          <a:p>
            <a:pPr lvl="2"/>
            <a:r>
              <a:rPr lang="en-US" altLang="ko-KR" dirty="0"/>
              <a:t>filetype( ) </a:t>
            </a:r>
            <a:r>
              <a:rPr lang="ko-KR" altLang="en-US" dirty="0"/>
              <a:t>함수를 사용하여 파일과 디렉터리의 타입을 명확하게 구분할 수 있음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A3A154-5556-43A2-B8FF-BBE2E34BA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958852"/>
            <a:ext cx="7704856" cy="608278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4A8E957F-4C8A-4128-A59D-2AA4704C4D69}"/>
              </a:ext>
            </a:extLst>
          </p:cNvPr>
          <p:cNvSpPr txBox="1">
            <a:spLocks/>
          </p:cNvSpPr>
          <p:nvPr/>
        </p:nvSpPr>
        <p:spPr>
          <a:xfrm>
            <a:off x="250825" y="3789040"/>
            <a:ext cx="8642350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ko-KR" altLang="en-US" dirty="0"/>
              <a:t>다음 예제를 통해 </a:t>
            </a:r>
            <a:r>
              <a:rPr lang="en-US" altLang="ko-KR" dirty="0"/>
              <a:t>d:/sample_data/dir_ex </a:t>
            </a:r>
            <a:r>
              <a:rPr lang="ko-KR" altLang="en-US" dirty="0"/>
              <a:t>디렉터리에 존재하는 파일 목록을 </a:t>
            </a:r>
            <a:r>
              <a:rPr lang="en-US" altLang="ko-KR" dirty="0"/>
              <a:t>filetype( ) </a:t>
            </a:r>
            <a:r>
              <a:rPr lang="ko-KR" altLang="en-US" dirty="0"/>
              <a:t>함수를 사용하여</a:t>
            </a:r>
            <a:endParaRPr lang="en-US" altLang="ko-KR" dirty="0"/>
          </a:p>
          <a:p>
            <a:pPr lvl="2"/>
            <a:r>
              <a:rPr lang="ko-KR" altLang="en-US" dirty="0"/>
              <a:t>디렉터리와 파일로 명확하게 구분하여 출력하는 과정을 수행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41486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504D9B5-7244-411D-BE1D-A78885815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13" y="332657"/>
            <a:ext cx="8217173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963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5635A5-C261-4320-9E8D-AA57C8DCA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57" y="764704"/>
            <a:ext cx="8173630" cy="453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610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D2680AE-77C5-4749-9773-28847985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20688"/>
            <a:ext cx="6732240" cy="436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838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728192"/>
          </a:xfrm>
        </p:spPr>
        <p:txBody>
          <a:bodyPr>
            <a:normAutofit/>
          </a:bodyPr>
          <a:lstStyle/>
          <a:p>
            <a:r>
              <a:rPr lang="ko-KR" altLang="en-US" dirty="0"/>
              <a:t>디렉터리 위치 변경</a:t>
            </a:r>
            <a:endParaRPr lang="en-US" altLang="ko-KR" dirty="0"/>
          </a:p>
          <a:p>
            <a:pPr lvl="1"/>
            <a:endParaRPr lang="en-US" altLang="ko-KR" sz="500" dirty="0"/>
          </a:p>
          <a:p>
            <a:pPr lvl="1"/>
            <a:r>
              <a:rPr lang="en-US" altLang="ko-KR" dirty="0" err="1"/>
              <a:t>getcwd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현재 디렉터리의 위치를 알아내는 함수</a:t>
            </a:r>
            <a:endParaRPr lang="en-US" altLang="ko-KR" dirty="0"/>
          </a:p>
          <a:p>
            <a:pPr lvl="1"/>
            <a:r>
              <a:rPr lang="en-US" altLang="ko-KR" dirty="0" err="1"/>
              <a:t>chdir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위치를 변경할 디렉터리의 경로를 지정하는 함수</a:t>
            </a:r>
            <a:endParaRPr lang="en-US" altLang="ko-KR" dirty="0"/>
          </a:p>
          <a:p>
            <a:pPr lvl="1"/>
            <a:r>
              <a:rPr lang="ko-KR" altLang="en-US" dirty="0"/>
              <a:t>각 함수의 사용형식은 다음과 같음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A3B218-4B74-47C7-B2D8-42D0E274D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2204864"/>
            <a:ext cx="8100392" cy="1009414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21B6777A-369F-45B0-826C-62D2D71BB502}"/>
              </a:ext>
            </a:extLst>
          </p:cNvPr>
          <p:cNvSpPr txBox="1">
            <a:spLocks/>
          </p:cNvSpPr>
          <p:nvPr/>
        </p:nvSpPr>
        <p:spPr>
          <a:xfrm>
            <a:off x="250825" y="3429000"/>
            <a:ext cx="8642350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다음 예제에서는 </a:t>
            </a:r>
            <a:r>
              <a:rPr lang="en-US" altLang="ko-KR" dirty="0" err="1"/>
              <a:t>getcwd</a:t>
            </a:r>
            <a:r>
              <a:rPr lang="en-US" altLang="ko-KR" dirty="0"/>
              <a:t>( ) </a:t>
            </a:r>
            <a:r>
              <a:rPr lang="ko-KR" altLang="en-US" dirty="0"/>
              <a:t>함수를 사용하여 현재 디렉터리의 위치에서 </a:t>
            </a:r>
            <a:r>
              <a:rPr lang="en-US" altLang="ko-KR" dirty="0"/>
              <a:t>d:/sample_data </a:t>
            </a:r>
            <a:r>
              <a:rPr lang="ko-KR" altLang="en-US" dirty="0"/>
              <a:t>디렉터리 위치로 변경</a:t>
            </a:r>
            <a:endParaRPr lang="en-US" altLang="ko-KR" dirty="0"/>
          </a:p>
          <a:p>
            <a:pPr lvl="1"/>
            <a:r>
              <a:rPr lang="ko-KR" altLang="en-US" dirty="0"/>
              <a:t>예제를 수행하기에 앞서 위치를 변경하고자 하는 </a:t>
            </a:r>
            <a:r>
              <a:rPr lang="en-US" altLang="ko-KR" dirty="0"/>
              <a:t>d:/sample_data </a:t>
            </a:r>
            <a:r>
              <a:rPr lang="ko-KR" altLang="en-US" dirty="0"/>
              <a:t>디렉터리는 반드시 존재하여야 함</a:t>
            </a:r>
          </a:p>
        </p:txBody>
      </p:sp>
    </p:spTree>
    <p:extLst>
      <p:ext uri="{BB962C8B-B14F-4D97-AF65-F5344CB8AC3E}">
        <p14:creationId xmlns:p14="http://schemas.microsoft.com/office/powerpoint/2010/main" val="3956038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33DD6E-28D3-4FA4-A39D-7E6E19DD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652369"/>
            <a:ext cx="8244408" cy="555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659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30CB628-A033-42D0-AF81-1BCB4B65C734}"/>
              </a:ext>
            </a:extLst>
          </p:cNvPr>
          <p:cNvGrpSpPr/>
          <p:nvPr/>
        </p:nvGrpSpPr>
        <p:grpSpPr>
          <a:xfrm>
            <a:off x="395536" y="548680"/>
            <a:ext cx="8352928" cy="5760640"/>
            <a:chOff x="323528" y="548680"/>
            <a:chExt cx="8352928" cy="576064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FD2E5F8-BD29-4AB8-8E76-E3757C7C1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548680"/>
              <a:ext cx="8352928" cy="79891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39D27A-7613-4FA7-8489-6A6CE3090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1337661"/>
              <a:ext cx="8208912" cy="4971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00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6B2334-1268-43A5-B850-1F7D738A0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7" y="867679"/>
            <a:ext cx="6763849" cy="34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817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F23F68-457A-441D-88E7-46FB8C11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20688"/>
            <a:ext cx="6588224" cy="38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796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198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E46C0E6-A3A5-42A9-9F93-3F6304E2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6" y="908720"/>
            <a:ext cx="7987985" cy="442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65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4896544"/>
          </a:xfrm>
        </p:spPr>
        <p:txBody>
          <a:bodyPr>
            <a:normAutofit/>
          </a:bodyPr>
          <a:lstStyle/>
          <a:p>
            <a:r>
              <a:rPr lang="ko-KR" altLang="en-US" dirty="0"/>
              <a:t>슈퍼 전역변수</a:t>
            </a:r>
            <a:endParaRPr lang="en-US" altLang="ko-KR" dirty="0"/>
          </a:p>
          <a:p>
            <a:endParaRPr lang="en-US" altLang="ko-KR" sz="1000" dirty="0"/>
          </a:p>
          <a:p>
            <a:pPr lvl="1"/>
            <a:r>
              <a:rPr lang="en-US" altLang="ko-KR" dirty="0"/>
              <a:t>PHP </a:t>
            </a:r>
            <a:r>
              <a:rPr lang="ko-KR" altLang="en-US" dirty="0"/>
              <a:t>프로그램을 통해 파일을 전송할 때는 파일 전송과 관련된 슈퍼 전역변수를 사용해야 함</a:t>
            </a:r>
            <a:endParaRPr lang="en-US" altLang="ko-KR" dirty="0"/>
          </a:p>
          <a:p>
            <a:pPr lvl="1"/>
            <a:r>
              <a:rPr lang="en-US" altLang="ko-KR" dirty="0"/>
              <a:t>PHP</a:t>
            </a:r>
            <a:r>
              <a:rPr lang="ko-KR" altLang="en-US" dirty="0"/>
              <a:t>에서는 파일 전송 및 폼 태그에서의 컨트롤에 입력된 값들을 전송할 때 </a:t>
            </a:r>
            <a:r>
              <a:rPr lang="en-US" altLang="ko-KR" dirty="0"/>
              <a:t>POST </a:t>
            </a:r>
            <a:r>
              <a:rPr lang="ko-KR" altLang="en-US" dirty="0"/>
              <a:t>방식과 </a:t>
            </a:r>
            <a:r>
              <a:rPr lang="en-US" altLang="ko-KR" dirty="0"/>
              <a:t>GET </a:t>
            </a:r>
            <a:r>
              <a:rPr lang="ko-KR" altLang="en-US" dirty="0"/>
              <a:t>방식을 선택하여 전송</a:t>
            </a:r>
            <a:endParaRPr lang="en-US" altLang="ko-KR" dirty="0"/>
          </a:p>
          <a:p>
            <a:pPr lvl="1"/>
            <a:r>
              <a:rPr lang="en-US" altLang="ko-KR" dirty="0"/>
              <a:t>POST </a:t>
            </a:r>
            <a:r>
              <a:rPr lang="ko-KR" altLang="en-US" dirty="0"/>
              <a:t>방식과 </a:t>
            </a:r>
            <a:r>
              <a:rPr lang="en-US" altLang="ko-KR" dirty="0"/>
              <a:t>GET </a:t>
            </a:r>
            <a:r>
              <a:rPr lang="ko-KR" altLang="en-US" dirty="0"/>
              <a:t>방식으로의 선택은 </a:t>
            </a:r>
            <a:r>
              <a:rPr lang="en-US" altLang="ko-KR" dirty="0"/>
              <a:t>php.ini </a:t>
            </a:r>
            <a:r>
              <a:rPr lang="ko-KR" altLang="en-US" dirty="0"/>
              <a:t>파일에서 환경변수에 대한 설정을 변경할 수 있음</a:t>
            </a:r>
            <a:endParaRPr lang="en-US" altLang="ko-KR" dirty="0"/>
          </a:p>
          <a:p>
            <a:pPr lvl="1"/>
            <a:r>
              <a:rPr lang="en-US" altLang="ko-KR" dirty="0" err="1"/>
              <a:t>register_globals</a:t>
            </a:r>
            <a:r>
              <a:rPr lang="en-US" altLang="ko-KR" dirty="0"/>
              <a:t>=Off </a:t>
            </a:r>
            <a:r>
              <a:rPr lang="ko-KR" altLang="en-US" dirty="0"/>
              <a:t>설정 </a:t>
            </a:r>
            <a:endParaRPr lang="en-US" altLang="ko-KR" dirty="0"/>
          </a:p>
          <a:p>
            <a:pPr lvl="2"/>
            <a:r>
              <a:rPr lang="en-US" altLang="ko-KR" dirty="0"/>
              <a:t>POST </a:t>
            </a:r>
            <a:r>
              <a:rPr lang="ko-KR" altLang="en-US" dirty="0"/>
              <a:t>방식으로 전송</a:t>
            </a:r>
            <a:endParaRPr lang="en-US" altLang="ko-KR" dirty="0"/>
          </a:p>
          <a:p>
            <a:pPr lvl="2"/>
            <a:r>
              <a:rPr lang="ko-KR" altLang="en-US" dirty="0"/>
              <a:t>슈퍼 전역변수를 사용할 수 없음</a:t>
            </a:r>
            <a:endParaRPr lang="en-US" altLang="ko-KR" dirty="0"/>
          </a:p>
          <a:p>
            <a:pPr lvl="1"/>
            <a:r>
              <a:rPr lang="en-US" altLang="ko-KR" dirty="0" err="1"/>
              <a:t>register_globals</a:t>
            </a:r>
            <a:r>
              <a:rPr lang="en-US" altLang="ko-KR" dirty="0"/>
              <a:t>=On </a:t>
            </a:r>
            <a:r>
              <a:rPr lang="ko-KR" altLang="en-US" dirty="0"/>
              <a:t>설정 </a:t>
            </a:r>
            <a:endParaRPr lang="en-US" altLang="ko-KR" dirty="0"/>
          </a:p>
          <a:p>
            <a:pPr lvl="2"/>
            <a:r>
              <a:rPr lang="en-US" altLang="ko-KR" dirty="0"/>
              <a:t>GET </a:t>
            </a:r>
            <a:r>
              <a:rPr lang="ko-KR" altLang="en-US" dirty="0"/>
              <a:t>방식으로 전송</a:t>
            </a:r>
            <a:endParaRPr lang="en-US" altLang="ko-KR" dirty="0"/>
          </a:p>
          <a:p>
            <a:pPr lvl="2"/>
            <a:r>
              <a:rPr lang="ko-KR" altLang="en-US" dirty="0"/>
              <a:t>슈퍼 전역변수 사용</a:t>
            </a:r>
          </a:p>
        </p:txBody>
      </p:sp>
    </p:spTree>
    <p:extLst>
      <p:ext uri="{BB962C8B-B14F-4D97-AF65-F5344CB8AC3E}">
        <p14:creationId xmlns:p14="http://schemas.microsoft.com/office/powerpoint/2010/main" val="1189298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2763</TotalTime>
  <Words>1109</Words>
  <Application>Microsoft Office PowerPoint</Application>
  <PresentationFormat>화면 슬라이드 쇼(4:3)</PresentationFormat>
  <Paragraphs>119</Paragraphs>
  <Slides>71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71</vt:i4>
      </vt:variant>
    </vt:vector>
  </HeadingPairs>
  <TitlesOfParts>
    <vt:vector size="78" baseType="lpstr">
      <vt:lpstr>굴림</vt:lpstr>
      <vt:lpstr>맑은 고딕</vt:lpstr>
      <vt:lpstr>Arial</vt:lpstr>
      <vt:lpstr>Wingdings</vt:lpstr>
      <vt:lpstr>Office 테마</vt:lpstr>
      <vt:lpstr>2_Office 테마</vt:lpstr>
      <vt:lpstr>1_Office 테마</vt:lpstr>
      <vt:lpstr>PowerPoint 프레젠테이션</vt:lpstr>
      <vt:lpstr>PowerPoint 프레젠테이션</vt:lpstr>
      <vt:lpstr>파일 업로드 전역변수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파일 관련 함수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디렉터리 관련 함수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SHIN YOON HWAN</cp:lastModifiedBy>
  <cp:revision>323</cp:revision>
  <cp:lastPrinted>2019-12-23T00:36:41Z</cp:lastPrinted>
  <dcterms:created xsi:type="dcterms:W3CDTF">2019-02-13T15:37:28Z</dcterms:created>
  <dcterms:modified xsi:type="dcterms:W3CDTF">2020-03-12T00:55:52Z</dcterms:modified>
</cp:coreProperties>
</file>